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26"/>
  </p:notesMasterIdLst>
  <p:sldIdLst>
    <p:sldId id="256" r:id="rId2"/>
    <p:sldId id="282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1" r:id="rId16"/>
    <p:sldId id="272" r:id="rId17"/>
    <p:sldId id="275" r:id="rId18"/>
    <p:sldId id="278" r:id="rId19"/>
    <p:sldId id="277" r:id="rId20"/>
    <p:sldId id="279" r:id="rId21"/>
    <p:sldId id="273" r:id="rId22"/>
    <p:sldId id="280" r:id="rId23"/>
    <p:sldId id="281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100" d="100"/>
          <a:sy n="100" d="100"/>
        </p:scale>
        <p:origin x="-16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28052-6392-41D1-AB5A-318ED97A17D5}" type="datetimeFigureOut">
              <a:rPr lang="de-DE" smtClean="0"/>
              <a:t>26.12.2018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F9-ADED-4486-B160-17BFE3B9E3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86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7CE0C2-CD7E-46EE-9E82-2871AA636D40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628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3275-DF73-4AE2-A4E2-D74AB3C60822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7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F262-7569-4560-9D67-EAB30866BF23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678" y="6375679"/>
            <a:ext cx="915173" cy="348462"/>
          </a:xfrm>
        </p:spPr>
        <p:txBody>
          <a:bodyPr/>
          <a:lstStyle/>
          <a:p>
            <a:fld id="{38644D27-E5AA-4646-BC6D-7BC27F83B8B7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4436" y="6291076"/>
            <a:ext cx="8454044" cy="430399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32" y="6375679"/>
            <a:ext cx="631767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0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95A0D06-4CBC-4B86-BF7D-4608A498FBA4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5995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20EE-DB65-4C13-9A5E-9D21B02DB06A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829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E1205-51FE-436F-818A-E1B0CA9D2D41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471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36368-4F27-43E1-B367-4FE9AE56A9B9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4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B43C5-58E1-4AED-B953-84FF37A8350D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12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2C37006-D4A1-4A74-9A2B-C441C0027790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244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5A2D656-EEF5-4535-9203-CBB96E2CB4DC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E128DF-6F8B-4A84-85B8-423FB5F48DA9}" type="datetime1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09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5.svg"/><Relationship Id="rId10" Type="http://schemas.openxmlformats.org/officeDocument/2006/relationships/image" Target="../media/image40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1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8.png"/><Relationship Id="rId21" Type="http://schemas.openxmlformats.org/officeDocument/2006/relationships/image" Target="../media/image9.svg"/><Relationship Id="rId17" Type="http://schemas.openxmlformats.org/officeDocument/2006/relationships/image" Target="../media/image47.png"/><Relationship Id="rId25" Type="http://schemas.openxmlformats.org/officeDocument/2006/relationships/image" Target="../media/image53.png"/><Relationship Id="rId16" Type="http://schemas.openxmlformats.org/officeDocument/2006/relationships/image" Target="../media/image7.sv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2.png"/><Relationship Id="rId15" Type="http://schemas.openxmlformats.org/officeDocument/2006/relationships/image" Target="../media/image6.png"/><Relationship Id="rId23" Type="http://schemas.openxmlformats.org/officeDocument/2006/relationships/image" Target="../media/image51.png"/><Relationship Id="rId19" Type="http://schemas.openxmlformats.org/officeDocument/2006/relationships/image" Target="../media/image49.png"/><Relationship Id="rId14" Type="http://schemas.openxmlformats.org/officeDocument/2006/relationships/image" Target="../media/image46.png"/><Relationship Id="rId2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731B0-7A4D-4127-967D-DE8C8640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OLEDS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5516E4-7C33-4A40-BC49-4B93033CB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EIN VORTRAG VON </a:t>
            </a:r>
          </a:p>
          <a:p>
            <a:r>
              <a:rPr lang="de-DE" dirty="0"/>
              <a:t>STEVEN </a:t>
            </a:r>
            <a:r>
              <a:rPr lang="de-DE" dirty="0" err="1"/>
              <a:t>BECKEr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06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6C9C8A-FC35-40EF-BA86-14F53C21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Anregungszustände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A5FE6-D37E-4C50-BE3C-A8A3C7C5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BE1BCC-F368-4035-A06E-1C77659C7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5CC1F92-C21E-47BC-96B7-EB25239D9DAC}"/>
              </a:ext>
            </a:extLst>
          </p:cNvPr>
          <p:cNvGrpSpPr/>
          <p:nvPr/>
        </p:nvGrpSpPr>
        <p:grpSpPr>
          <a:xfrm>
            <a:off x="2580221" y="1843595"/>
            <a:ext cx="7521236" cy="3170810"/>
            <a:chOff x="2580221" y="2089401"/>
            <a:chExt cx="7521236" cy="3170810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AAF932F7-7C24-4909-ABE0-7A15DDE6F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80221" y="2089401"/>
              <a:ext cx="7323029" cy="3051262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B53E2D04-D621-4FC3-8E0B-CE74705314A4}"/>
                </a:ext>
              </a:extLst>
            </p:cNvPr>
            <p:cNvSpPr txBox="1"/>
            <p:nvPr/>
          </p:nvSpPr>
          <p:spPr>
            <a:xfrm>
              <a:off x="2580221" y="2089401"/>
              <a:ext cx="268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E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82C0CB7C-F1C8-414E-8C4C-3232BFD87B89}"/>
                </a:ext>
              </a:extLst>
            </p:cNvPr>
            <p:cNvSpPr txBox="1"/>
            <p:nvPr/>
          </p:nvSpPr>
          <p:spPr>
            <a:xfrm rot="16200000">
              <a:off x="3501837" y="3747411"/>
              <a:ext cx="1657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Absorption</a:t>
              </a:r>
              <a:endParaRPr lang="de-DE" sz="2000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FAB93EDB-328F-489D-9BBB-AA7757D436BE}"/>
                </a:ext>
              </a:extLst>
            </p:cNvPr>
            <p:cNvSpPr txBox="1"/>
            <p:nvPr/>
          </p:nvSpPr>
          <p:spPr>
            <a:xfrm rot="16200000">
              <a:off x="4125823" y="3711525"/>
              <a:ext cx="1729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3"/>
                  </a:solidFill>
                </a:rPr>
                <a:t>Fluoreszenz</a:t>
              </a:r>
              <a:endParaRPr lang="de-DE" sz="2000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BA815B7-92A2-4866-A106-6082F965FA46}"/>
                </a:ext>
              </a:extLst>
            </p:cNvPr>
            <p:cNvSpPr txBox="1"/>
            <p:nvPr/>
          </p:nvSpPr>
          <p:spPr>
            <a:xfrm rot="16200000">
              <a:off x="4950821" y="3750691"/>
              <a:ext cx="1658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chemeClr val="accent4"/>
                  </a:solidFill>
                </a:rPr>
                <a:t>Relaxation</a:t>
              </a:r>
              <a:endParaRPr lang="de-DE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001E9DC-B79B-4BB6-8651-B23DBC5E21D5}"/>
                </a:ext>
              </a:extLst>
            </p:cNvPr>
            <p:cNvSpPr txBox="1"/>
            <p:nvPr/>
          </p:nvSpPr>
          <p:spPr>
            <a:xfrm rot="16200000">
              <a:off x="6621839" y="4079888"/>
              <a:ext cx="146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1"/>
                  </a:solidFill>
                </a:rPr>
                <a:t>Absorption</a:t>
              </a:r>
              <a:endParaRPr lang="de-DE" sz="16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3C01DB7-070E-4DF4-86B5-5EA507AA20CD}"/>
                </a:ext>
              </a:extLst>
            </p:cNvPr>
            <p:cNvSpPr txBox="1"/>
            <p:nvPr/>
          </p:nvSpPr>
          <p:spPr>
            <a:xfrm rot="16200000">
              <a:off x="7258614" y="3899147"/>
              <a:ext cx="1468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accent3"/>
                  </a:solidFill>
                </a:rPr>
                <a:t>Phos</a:t>
              </a:r>
              <a:r>
                <a:rPr lang="de-DE" dirty="0">
                  <a:solidFill>
                    <a:schemeClr val="accent3"/>
                  </a:solidFill>
                </a:rPr>
                <a:t>-</a:t>
              </a:r>
            </a:p>
            <a:p>
              <a:r>
                <a:rPr lang="de-DE" dirty="0" err="1">
                  <a:solidFill>
                    <a:schemeClr val="accent3"/>
                  </a:solidFill>
                </a:rPr>
                <a:t>phoreszenz</a:t>
              </a:r>
              <a:endParaRPr lang="de-DE" sz="1600" dirty="0">
                <a:solidFill>
                  <a:schemeClr val="accent3"/>
                </a:solidFill>
              </a:endParaRP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E9BDF9F-9EA6-4CBA-9473-1A31FD09D9CA}"/>
                </a:ext>
              </a:extLst>
            </p:cNvPr>
            <p:cNvSpPr txBox="1"/>
            <p:nvPr/>
          </p:nvSpPr>
          <p:spPr>
            <a:xfrm rot="16200000">
              <a:off x="8190825" y="4011937"/>
              <a:ext cx="1468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accent4"/>
                  </a:solidFill>
                </a:rPr>
                <a:t>Relaxation</a:t>
              </a:r>
              <a:endParaRPr lang="de-DE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527098B-69BA-4967-8C9E-1D07B025F8E3}"/>
                </a:ext>
              </a:extLst>
            </p:cNvPr>
            <p:cNvSpPr txBox="1"/>
            <p:nvPr/>
          </p:nvSpPr>
          <p:spPr>
            <a:xfrm>
              <a:off x="3606685" y="4736991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S</a:t>
              </a:r>
              <a:r>
                <a:rPr lang="de-DE" sz="2800" baseline="-25000" dirty="0"/>
                <a:t>0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2A91490C-A19A-4F05-B0C6-B5EE79F82892}"/>
                </a:ext>
              </a:extLst>
            </p:cNvPr>
            <p:cNvSpPr txBox="1"/>
            <p:nvPr/>
          </p:nvSpPr>
          <p:spPr>
            <a:xfrm>
              <a:off x="3538076" y="2445027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S</a:t>
              </a:r>
              <a:r>
                <a:rPr lang="de-DE" sz="2800" baseline="-25000" dirty="0"/>
                <a:t>1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7D2A26B-BDF3-4DC9-95E5-E4F30C0B52B0}"/>
                </a:ext>
              </a:extLst>
            </p:cNvPr>
            <p:cNvSpPr txBox="1"/>
            <p:nvPr/>
          </p:nvSpPr>
          <p:spPr>
            <a:xfrm>
              <a:off x="9539861" y="3226655"/>
              <a:ext cx="561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T</a:t>
              </a:r>
              <a:r>
                <a:rPr lang="de-DE" sz="2800" baseline="-25000" dirty="0"/>
                <a:t>1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9251836-7519-4E63-AA25-7A0D8EFF7D66}"/>
                </a:ext>
              </a:extLst>
            </p:cNvPr>
            <p:cNvSpPr txBox="1"/>
            <p:nvPr/>
          </p:nvSpPr>
          <p:spPr>
            <a:xfrm>
              <a:off x="6763696" y="2712646"/>
              <a:ext cx="7107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800" dirty="0"/>
                <a:t>ISC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4ACE4C56-5A81-45AE-B7EB-F4E571D05D90}"/>
              </a:ext>
            </a:extLst>
          </p:cNvPr>
          <p:cNvSpPr txBox="1"/>
          <p:nvPr/>
        </p:nvSpPr>
        <p:spPr>
          <a:xfrm>
            <a:off x="2714685" y="5117848"/>
            <a:ext cx="7689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An- und Abregungsmöglichkeiten für Elektronen in einem organischen Halbleiter.</a:t>
            </a:r>
          </a:p>
        </p:txBody>
      </p:sp>
    </p:spTree>
    <p:extLst>
      <p:ext uri="{BB962C8B-B14F-4D97-AF65-F5344CB8AC3E}">
        <p14:creationId xmlns:p14="http://schemas.microsoft.com/office/powerpoint/2010/main" val="280764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E3063-6FA7-4365-B2D4-DB2220F8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OLED AUFBAU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0BC2E4-F82D-4864-BFBC-F60D12ED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9327FD-6AE4-41F7-8D80-072CB679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57197916-EFF5-4777-9204-B92DFDF6B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386" y="1906114"/>
            <a:ext cx="5159228" cy="3045771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6F2CDDD-DBD8-446F-81E0-109BAF5D3C9D}"/>
              </a:ext>
            </a:extLst>
          </p:cNvPr>
          <p:cNvSpPr txBox="1"/>
          <p:nvPr/>
        </p:nvSpPr>
        <p:spPr>
          <a:xfrm>
            <a:off x="4132962" y="5352176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Schematischer Querschnitt einer OLED.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DE5AEB-94E0-46B0-BB5B-CC18F295D9DD}"/>
              </a:ext>
            </a:extLst>
          </p:cNvPr>
          <p:cNvSpPr txBox="1"/>
          <p:nvPr/>
        </p:nvSpPr>
        <p:spPr>
          <a:xfrm>
            <a:off x="4132962" y="197463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Licht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1F455-65B2-4CCC-AFE0-9511C863038F}"/>
              </a:ext>
            </a:extLst>
          </p:cNvPr>
          <p:cNvSpPr txBox="1"/>
          <p:nvPr/>
        </p:nvSpPr>
        <p:spPr>
          <a:xfrm>
            <a:off x="3516386" y="447453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Substrat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F8F8E5-DB59-470A-AC1E-4A351A675393}"/>
              </a:ext>
            </a:extLst>
          </p:cNvPr>
          <p:cNvSpPr txBox="1"/>
          <p:nvPr/>
        </p:nvSpPr>
        <p:spPr>
          <a:xfrm>
            <a:off x="4831970" y="322169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Kathode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4E7AD-6310-4ED7-8C85-7BFD548A093A}"/>
              </a:ext>
            </a:extLst>
          </p:cNvPr>
          <p:cNvSpPr txBox="1"/>
          <p:nvPr/>
        </p:nvSpPr>
        <p:spPr>
          <a:xfrm>
            <a:off x="3516386" y="400508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Anode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87AE40-B509-45F5-ADA1-D560FE86DC47}"/>
              </a:ext>
            </a:extLst>
          </p:cNvPr>
          <p:cNvSpPr txBox="1"/>
          <p:nvPr/>
        </p:nvSpPr>
        <p:spPr>
          <a:xfrm>
            <a:off x="3992638" y="282099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Deckschicht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BB78B97-B125-4406-A89F-45B6D3DD7380}"/>
              </a:ext>
            </a:extLst>
          </p:cNvPr>
          <p:cNvSpPr txBox="1"/>
          <p:nvPr/>
        </p:nvSpPr>
        <p:spPr>
          <a:xfrm>
            <a:off x="4657243" y="3606508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Organische Schicht</a:t>
            </a:r>
          </a:p>
        </p:txBody>
      </p:sp>
    </p:spTree>
    <p:extLst>
      <p:ext uri="{BB962C8B-B14F-4D97-AF65-F5344CB8AC3E}">
        <p14:creationId xmlns:p14="http://schemas.microsoft.com/office/powerpoint/2010/main" val="379725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BBF9EC43-E392-4F86-A965-66707CBE9804}"/>
              </a:ext>
            </a:extLst>
          </p:cNvPr>
          <p:cNvSpPr/>
          <p:nvPr/>
        </p:nvSpPr>
        <p:spPr>
          <a:xfrm>
            <a:off x="3759745" y="1874517"/>
            <a:ext cx="4703868" cy="3080941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67D31B4-778F-456B-A176-1D5664F0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008" y="1874517"/>
            <a:ext cx="7117984" cy="3321726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6623D3A-5AAE-4458-9815-45549925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382385"/>
            <a:ext cx="10178322" cy="1492132"/>
          </a:xfrm>
        </p:spPr>
        <p:txBody>
          <a:bodyPr/>
          <a:lstStyle/>
          <a:p>
            <a:pPr algn="ctr"/>
            <a:r>
              <a:rPr lang="de-DE" dirty="0" err="1"/>
              <a:t>Einschicht</a:t>
            </a:r>
            <a:r>
              <a:rPr lang="de-DE" dirty="0"/>
              <a:t> OLED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6826A-3D79-4D73-A7E7-DE262C21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6031CB4-0EA7-4583-A763-4F0D1978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88A10FE-86DE-42C8-9F77-674416B63369}"/>
              </a:ext>
            </a:extLst>
          </p:cNvPr>
          <p:cNvSpPr txBox="1"/>
          <p:nvPr/>
        </p:nvSpPr>
        <p:spPr>
          <a:xfrm>
            <a:off x="2627000" y="400199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A530DE7-2FFB-4565-A9F1-81472F24BF0F}"/>
              </a:ext>
            </a:extLst>
          </p:cNvPr>
          <p:cNvSpPr txBox="1"/>
          <p:nvPr/>
        </p:nvSpPr>
        <p:spPr>
          <a:xfrm>
            <a:off x="4789175" y="429250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A6A792-FA15-4297-87F5-F679924C17F0}"/>
              </a:ext>
            </a:extLst>
          </p:cNvPr>
          <p:cNvSpPr txBox="1"/>
          <p:nvPr/>
        </p:nvSpPr>
        <p:spPr>
          <a:xfrm>
            <a:off x="8128881" y="3611230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F6C297B-89DF-4D43-B234-948AE0AE2BAE}"/>
              </a:ext>
            </a:extLst>
          </p:cNvPr>
          <p:cNvSpPr txBox="1"/>
          <p:nvPr/>
        </p:nvSpPr>
        <p:spPr>
          <a:xfrm>
            <a:off x="6270313" y="39609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359400-B656-4E4C-B327-28EBA14124F2}"/>
              </a:ext>
            </a:extLst>
          </p:cNvPr>
          <p:cNvSpPr txBox="1"/>
          <p:nvPr/>
        </p:nvSpPr>
        <p:spPr>
          <a:xfrm>
            <a:off x="4008125" y="261610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0A3EC16-4497-4D66-B71D-D53805E8C609}"/>
              </a:ext>
            </a:extLst>
          </p:cNvPr>
          <p:cNvSpPr txBox="1"/>
          <p:nvPr/>
        </p:nvSpPr>
        <p:spPr>
          <a:xfrm>
            <a:off x="7665840" y="1898030"/>
            <a:ext cx="26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6D168D-8734-41D9-9CEA-A92351C4711C}"/>
              </a:ext>
            </a:extLst>
          </p:cNvPr>
          <p:cNvSpPr txBox="1"/>
          <p:nvPr/>
        </p:nvSpPr>
        <p:spPr>
          <a:xfrm>
            <a:off x="9166706" y="250869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DAE305D-18F9-46D3-B228-18AC5DDFBB70}"/>
              </a:ext>
            </a:extLst>
          </p:cNvPr>
          <p:cNvSpPr txBox="1"/>
          <p:nvPr/>
        </p:nvSpPr>
        <p:spPr>
          <a:xfrm>
            <a:off x="6286202" y="215746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716CF4B-C1D1-43B9-B92A-89C8E1D732FC}"/>
              </a:ext>
            </a:extLst>
          </p:cNvPr>
          <p:cNvSpPr txBox="1"/>
          <p:nvPr/>
        </p:nvSpPr>
        <p:spPr>
          <a:xfrm>
            <a:off x="2236926" y="20826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5855ACF-C5BC-4FE5-8AA6-9809C928D196}"/>
              </a:ext>
            </a:extLst>
          </p:cNvPr>
          <p:cNvSpPr txBox="1"/>
          <p:nvPr/>
        </p:nvSpPr>
        <p:spPr>
          <a:xfrm>
            <a:off x="2946318" y="154713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CDAF110-1B62-4742-A0DB-CB4AD4A38B3E}"/>
                  </a:ext>
                </a:extLst>
              </p:cNvPr>
              <p:cNvSpPr txBox="1"/>
              <p:nvPr/>
            </p:nvSpPr>
            <p:spPr>
              <a:xfrm>
                <a:off x="5321300" y="3057232"/>
                <a:ext cx="7053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de-DE" b="0" i="1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3CDAF110-1B62-4742-A0DB-CB4AD4A3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300" y="3057232"/>
                <a:ext cx="70532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618FA38-DA15-4D2F-A230-D78F8D29CDFE}"/>
                  </a:ext>
                </a:extLst>
              </p:cNvPr>
              <p:cNvSpPr txBox="1"/>
              <p:nvPr/>
            </p:nvSpPr>
            <p:spPr>
              <a:xfrm>
                <a:off x="3143984" y="4057871"/>
                <a:ext cx="683245" cy="295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6618FA38-DA15-4D2F-A230-D78F8D29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984" y="4057871"/>
                <a:ext cx="683245" cy="295017"/>
              </a:xfrm>
              <a:prstGeom prst="rect">
                <a:avLst/>
              </a:prstGeom>
              <a:blipFill>
                <a:blip r:embed="rId5"/>
                <a:stretch>
                  <a:fillRect b="-291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338E60B-D37C-4301-A36C-F4651E53B478}"/>
                  </a:ext>
                </a:extLst>
              </p:cNvPr>
              <p:cNvSpPr txBox="1"/>
              <p:nvPr/>
            </p:nvSpPr>
            <p:spPr>
              <a:xfrm>
                <a:off x="8333420" y="2342129"/>
                <a:ext cx="683245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br>
                  <a:rPr lang="de-DE" b="0" dirty="0"/>
                </a:br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1338E60B-D37C-4301-A36C-F4651E53B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420" y="2342129"/>
                <a:ext cx="683245" cy="277064"/>
              </a:xfrm>
              <a:prstGeom prst="rect">
                <a:avLst/>
              </a:prstGeom>
              <a:blipFill>
                <a:blip r:embed="rId6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EE0F4AE4-D6EB-40DB-AB6A-C2549A76C8E0}"/>
              </a:ext>
            </a:extLst>
          </p:cNvPr>
          <p:cNvSpPr txBox="1"/>
          <p:nvPr/>
        </p:nvSpPr>
        <p:spPr>
          <a:xfrm>
            <a:off x="2542200" y="489056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Anode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75BC534-F081-4770-92A0-CD7F8516FC55}"/>
              </a:ext>
            </a:extLst>
          </p:cNvPr>
          <p:cNvSpPr txBox="1"/>
          <p:nvPr/>
        </p:nvSpPr>
        <p:spPr>
          <a:xfrm>
            <a:off x="8691891" y="368853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Kathode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300778D-4935-4F2E-8CBA-CAB8B773AE4D}"/>
              </a:ext>
            </a:extLst>
          </p:cNvPr>
          <p:cNvSpPr txBox="1"/>
          <p:nvPr/>
        </p:nvSpPr>
        <p:spPr>
          <a:xfrm>
            <a:off x="5894107" y="453800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HOMO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1DA1C2B-A018-4ECD-8C71-1ABADDF90353}"/>
              </a:ext>
            </a:extLst>
          </p:cNvPr>
          <p:cNvSpPr txBox="1"/>
          <p:nvPr/>
        </p:nvSpPr>
        <p:spPr>
          <a:xfrm>
            <a:off x="5894107" y="185712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LUMO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2B6A31F-7AFD-4C5F-A90B-6E485A96EBC6}"/>
              </a:ext>
            </a:extLst>
          </p:cNvPr>
          <p:cNvSpPr/>
          <p:nvPr/>
        </p:nvSpPr>
        <p:spPr>
          <a:xfrm>
            <a:off x="3170659" y="5422206"/>
            <a:ext cx="6285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Termschema</a:t>
            </a:r>
            <a:r>
              <a:rPr lang="de-DE" dirty="0"/>
              <a:t> und Ladungsträgerprozess in einer </a:t>
            </a:r>
            <a:r>
              <a:rPr lang="de-DE" dirty="0" err="1"/>
              <a:t>Einschicht</a:t>
            </a:r>
            <a:r>
              <a:rPr lang="de-DE" dirty="0"/>
              <a:t> OLED.</a:t>
            </a:r>
          </a:p>
        </p:txBody>
      </p:sp>
    </p:spTree>
    <p:extLst>
      <p:ext uri="{BB962C8B-B14F-4D97-AF65-F5344CB8AC3E}">
        <p14:creationId xmlns:p14="http://schemas.microsoft.com/office/powerpoint/2010/main" val="284785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E0DA7-D31C-4135-9359-E84B79D7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eFFIZIENZ</a:t>
            </a:r>
            <a:r>
              <a:rPr lang="de-DE" dirty="0"/>
              <a:t> einer OLED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AF49190-F2BE-45EC-90C7-274E163C9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7" y="2243700"/>
                <a:ext cx="10178322" cy="359359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Externe Lichtausbeute der elektrischen Leistung</a:t>
                </a:r>
              </a:p>
              <a:p>
                <a:pPr marL="0" indent="0">
                  <a:buNone/>
                </a:pPr>
                <a:endParaRPr lang="de-DE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de-DE" sz="2800" b="0" i="0" baseline="-250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de-DE" sz="28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𝑗𝑈𝐴</m:t>
                          </m:r>
                        </m:den>
                      </m:f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 algn="ctr">
                  <a:buNone/>
                </a:pPr>
                <a:endParaRPr lang="de-DE" b="0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-</a:t>
                </a:r>
                <a:r>
                  <a:rPr lang="de-DE" b="0" dirty="0"/>
                  <a:t> Lichtstrom, 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b="0" dirty="0"/>
                  <a:t> - emittierende Fläche,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de-DE" b="0" dirty="0"/>
                  <a:t> – Stromdichte,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de-DE" b="0" dirty="0"/>
                  <a:t> - Betriebsspannung </a:t>
                </a:r>
              </a:p>
              <a:p>
                <a:endParaRPr lang="de-DE" dirty="0"/>
              </a:p>
              <a:p>
                <a:r>
                  <a:rPr lang="de-DE" dirty="0"/>
                  <a:t>Korreliert mit Quantenausbeute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AF49190-F2BE-45EC-90C7-274E163C9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7" y="2243700"/>
                <a:ext cx="10178322" cy="3593591"/>
              </a:xfrm>
              <a:blipFill>
                <a:blip r:embed="rId3"/>
                <a:stretch>
                  <a:fillRect l="-419" t="-18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E41503-A544-4EB0-A233-698E9E30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Wiley-VCH;  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University of Calgary, http://www.chem.ucalgary.ca/courses/351/Carey5th/Ch10/ch10-6-4.html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6FCA09-05A5-4E88-B5B5-22332E5C2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0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B05B9C-6CAE-40DF-8288-4F064AB4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Quantenausbeute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9D7368-BDBD-4DEF-A25F-94D25AC36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7" y="2286001"/>
                <a:ext cx="10178322" cy="359359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ext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de-DE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6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nor/>
                        </m:rPr>
                        <a:rPr lang="de-DE" sz="2600" baseline="-25000">
                          <a:latin typeface="Cambria Math" panose="02040503050406030204" pitchFamily="18" charset="0"/>
                        </a:rPr>
                        <m:t>aus</m:t>
                      </m:r>
                      <m:sSub>
                        <m:sSubPr>
                          <m:ctrlPr>
                            <a:rPr lang="de-DE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600">
                              <a:latin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de-DE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sz="2600" b="0" i="0" smtClean="0">
                          <a:latin typeface="Cambria Math" panose="02040503050406030204" pitchFamily="18" charset="0"/>
                        </a:rPr>
                        <m:t>int</m:t>
                      </m:r>
                      <m:r>
                        <m:rPr>
                          <m:nor/>
                        </m:rPr>
                        <a:rPr lang="de-DE" sz="26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600" b="0" dirty="0"/>
              </a:p>
              <a:p>
                <a:pPr marL="0" indent="0">
                  <a:buNone/>
                </a:pPr>
                <a:endParaRPr lang="de-DE" dirty="0"/>
              </a:p>
              <a:p>
                <a:r>
                  <a:rPr lang="de-DE" dirty="0"/>
                  <a:t>Auskopplungseffizienz: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b="0" i="0" smtClean="0">
                            <a:latin typeface="Cambria Math" panose="02040503050406030204" pitchFamily="18" charset="0"/>
                          </a:rPr>
                          <m:t>aus</m:t>
                        </m:r>
                      </m:sub>
                    </m:sSub>
                    <m:r>
                      <a:rPr lang="de-DE" sz="240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 &lt; 1</m:t>
                    </m:r>
                  </m:oMath>
                </a14:m>
                <a:endParaRPr lang="de-DE" sz="2400" b="0" dirty="0"/>
              </a:p>
              <a:p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dirty="0"/>
                  <a:t> – Erzeugungseffizienz: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</a:rPr>
                      <m:t>int</m:t>
                    </m:r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</a:rPr>
                      <m:t>) =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sz="2400" b="0" i="0" baseline="-2500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de-DE" sz="2400" b="0" i="0" baseline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baseline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nor/>
                      </m:rPr>
                      <a:rPr lang="de-DE" sz="2400" b="0" i="0" baseline="-25000" smtClean="0">
                        <a:latin typeface="Cambria Math" panose="02040503050406030204" pitchFamily="18" charset="0"/>
                      </a:rPr>
                      <m:t>PL</m:t>
                    </m:r>
                    <m:r>
                      <m:rPr>
                        <m:nor/>
                      </m:rPr>
                      <a:rPr lang="de-DE" sz="2400" b="0" i="0" baseline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</a:p>
              <a:p/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629D7368-BDBD-4DEF-A25F-94D25AC36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7" y="2286001"/>
                <a:ext cx="10178322" cy="3593591"/>
              </a:xfrm>
              <a:blipFill>
                <a:blip r:embed="rId2"/>
                <a:stretch>
                  <a:fillRect l="-5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ACA187-CB9D-45D6-9C7B-49EDE2E0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Wiley-VCH;  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University of Calgary, http://www.chem.ucalgary.ca/courses/351/Carey5th/Ch10/ch10-6-4.html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056AA3-BD24-4B9E-BD8A-DAF476B5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46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76B54-3CB8-420E-8C14-1D579B24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Optimierungs</a:t>
            </a:r>
            <a:r>
              <a:rPr lang="de-DE" dirty="0"/>
              <a:t> Beispiel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7589F9-1A66-4DDE-B667-C2488C9A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02858B-46E5-4F07-89DD-87A08D92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D16D5C-0F33-43B7-81F1-88BBFBE96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8681" y="2227634"/>
            <a:ext cx="4118966" cy="24027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7AC28C8-DA6F-4987-BCF9-F828D6FB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1458" y="2227634"/>
            <a:ext cx="5148710" cy="2402732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8A10FC7-ABD9-4A8C-8D91-23214A31AA32}"/>
              </a:ext>
            </a:extLst>
          </p:cNvPr>
          <p:cNvSpPr/>
          <p:nvPr/>
        </p:nvSpPr>
        <p:spPr>
          <a:xfrm>
            <a:off x="1190516" y="3704178"/>
            <a:ext cx="7938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/>
              <a:t>Anode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C33B80-DA97-4A1D-9F4A-2526B2B05E7E}"/>
              </a:ext>
            </a:extLst>
          </p:cNvPr>
          <p:cNvSpPr/>
          <p:nvPr/>
        </p:nvSpPr>
        <p:spPr>
          <a:xfrm>
            <a:off x="6417431" y="3704625"/>
            <a:ext cx="7938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/>
              <a:t>Anode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A171C26-0B53-4100-98E7-03CDA9FEDEE3}"/>
              </a:ext>
            </a:extLst>
          </p:cNvPr>
          <p:cNvSpPr txBox="1"/>
          <p:nvPr/>
        </p:nvSpPr>
        <p:spPr>
          <a:xfrm>
            <a:off x="4625075" y="2671266"/>
            <a:ext cx="848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Kathode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FFBF1F-9313-4C09-8549-421F4344D2FE}"/>
              </a:ext>
            </a:extLst>
          </p:cNvPr>
          <p:cNvSpPr txBox="1"/>
          <p:nvPr/>
        </p:nvSpPr>
        <p:spPr>
          <a:xfrm>
            <a:off x="10852080" y="2671266"/>
            <a:ext cx="8483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/>
              <a:t>Kathode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D55F1F0-3D42-4FD2-B1BD-92307435D05A}"/>
                  </a:ext>
                </a:extLst>
              </p:cNvPr>
              <p:cNvSpPr txBox="1"/>
              <p:nvPr/>
            </p:nvSpPr>
            <p:spPr>
              <a:xfrm>
                <a:off x="1251678" y="3498850"/>
                <a:ext cx="28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Ni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5D55F1F0-3D42-4FD2-B1BD-92307435D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678" y="3498850"/>
                <a:ext cx="285335" cy="276999"/>
              </a:xfrm>
              <a:prstGeom prst="rect">
                <a:avLst/>
              </a:prstGeom>
              <a:blipFill>
                <a:blip r:embed="rId6"/>
                <a:stretch>
                  <a:fillRect l="-17021" r="-19149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81BCDFA-1A01-4345-BE01-E59C0A271E33}"/>
                  </a:ext>
                </a:extLst>
              </p:cNvPr>
              <p:cNvSpPr txBox="1"/>
              <p:nvPr/>
            </p:nvSpPr>
            <p:spPr>
              <a:xfrm>
                <a:off x="6469976" y="3497649"/>
                <a:ext cx="28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Ni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81BCDFA-1A01-4345-BE01-E59C0A271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976" y="3497649"/>
                <a:ext cx="285335" cy="276999"/>
              </a:xfrm>
              <a:prstGeom prst="rect">
                <a:avLst/>
              </a:prstGeom>
              <a:blipFill>
                <a:blip r:embed="rId7"/>
                <a:stretch>
                  <a:fillRect l="-17021" r="-19149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19F2E7E-4966-4249-9E05-1176D6809A69}"/>
                  </a:ext>
                </a:extLst>
              </p:cNvPr>
              <p:cNvSpPr txBox="1"/>
              <p:nvPr/>
            </p:nvSpPr>
            <p:spPr>
              <a:xfrm>
                <a:off x="4662523" y="2503346"/>
                <a:ext cx="306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Ca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919F2E7E-4966-4249-9E05-1176D6809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23" y="2503346"/>
                <a:ext cx="306174" cy="276999"/>
              </a:xfrm>
              <a:prstGeom prst="rect">
                <a:avLst/>
              </a:prstGeom>
              <a:blipFill>
                <a:blip r:embed="rId8"/>
                <a:stretch>
                  <a:fillRect l="-18000" r="-16000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73A0954-C8C8-4F93-BC8D-9B7FFB4682B2}"/>
                  </a:ext>
                </a:extLst>
              </p:cNvPr>
              <p:cNvSpPr txBox="1"/>
              <p:nvPr/>
            </p:nvSpPr>
            <p:spPr>
              <a:xfrm>
                <a:off x="10897600" y="2503345"/>
                <a:ext cx="3061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Ca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73A0954-C8C8-4F93-BC8D-9B7FFB46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00" y="2503345"/>
                <a:ext cx="306174" cy="276999"/>
              </a:xfrm>
              <a:prstGeom prst="rect">
                <a:avLst/>
              </a:prstGeom>
              <a:blipFill>
                <a:blip r:embed="rId9"/>
                <a:stretch>
                  <a:fillRect l="-18000" r="-16000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E5C893E-BEE9-47DA-8D5A-E542C44BEBF6}"/>
                  </a:ext>
                </a:extLst>
              </p:cNvPr>
              <p:cNvSpPr txBox="1"/>
              <p:nvPr/>
            </p:nvSpPr>
            <p:spPr>
              <a:xfrm>
                <a:off x="2314824" y="3081881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NPB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E5C893E-BEE9-47DA-8D5A-E542C44BE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824" y="3081881"/>
                <a:ext cx="493725" cy="276999"/>
              </a:xfrm>
              <a:prstGeom prst="rect">
                <a:avLst/>
              </a:prstGeom>
              <a:blipFill>
                <a:blip r:embed="rId10"/>
                <a:stretch>
                  <a:fillRect l="-9877" r="-9877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3B5232-3143-455E-8E34-7477F5A8C183}"/>
                  </a:ext>
                </a:extLst>
              </p:cNvPr>
              <p:cNvSpPr txBox="1"/>
              <p:nvPr/>
            </p:nvSpPr>
            <p:spPr>
              <a:xfrm>
                <a:off x="8624184" y="3081880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NPB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B3B5232-3143-455E-8E34-7477F5A8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184" y="3081880"/>
                <a:ext cx="493725" cy="276999"/>
              </a:xfrm>
              <a:prstGeom prst="rect">
                <a:avLst/>
              </a:prstGeom>
              <a:blipFill>
                <a:blip r:embed="rId10"/>
                <a:stretch>
                  <a:fillRect l="-9877" r="-9877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180202A-5F12-4346-80C4-A49AD5F3A992}"/>
                  </a:ext>
                </a:extLst>
              </p:cNvPr>
              <p:cNvSpPr txBox="1"/>
              <p:nvPr/>
            </p:nvSpPr>
            <p:spPr>
              <a:xfrm>
                <a:off x="3824210" y="2959027"/>
                <a:ext cx="537776" cy="547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Alq</m:t>
                      </m:r>
                      <m:r>
                        <m:rPr>
                          <m:nor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b="0" baseline="-25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180202A-5F12-4346-80C4-A49AD5F3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210" y="2959027"/>
                <a:ext cx="537776" cy="547650"/>
              </a:xfrm>
              <a:prstGeom prst="rect">
                <a:avLst/>
              </a:prstGeom>
              <a:blipFill>
                <a:blip r:embed="rId11"/>
                <a:stretch>
                  <a:fillRect l="-89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52ACF92-EED3-43B9-8292-99EBFE9BE4BD}"/>
                  </a:ext>
                </a:extLst>
              </p:cNvPr>
              <p:cNvSpPr txBox="1"/>
              <p:nvPr/>
            </p:nvSpPr>
            <p:spPr>
              <a:xfrm>
                <a:off x="10018403" y="2959027"/>
                <a:ext cx="537776" cy="547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Alq</m:t>
                      </m:r>
                      <m:r>
                        <m:rPr>
                          <m:nor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b="0" baseline="-250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52ACF92-EED3-43B9-8292-99EBFE9BE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403" y="2959027"/>
                <a:ext cx="537776" cy="547650"/>
              </a:xfrm>
              <a:prstGeom prst="rect">
                <a:avLst/>
              </a:prstGeom>
              <a:blipFill>
                <a:blip r:embed="rId12"/>
                <a:stretch>
                  <a:fillRect l="-89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98729475-B1BA-4AA4-99F5-1087F640F4E1}"/>
              </a:ext>
            </a:extLst>
          </p:cNvPr>
          <p:cNvSpPr txBox="1"/>
          <p:nvPr/>
        </p:nvSpPr>
        <p:spPr>
          <a:xfrm>
            <a:off x="3976610" y="3111427"/>
            <a:ext cx="65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baseline="-25000" dirty="0"/>
          </a:p>
          <a:p>
            <a:endParaRPr lang="de-DE" dirty="0"/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BB98BEBB-A221-4F11-B57E-2B04AFD25D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1007" y="3914775"/>
            <a:ext cx="143578" cy="14357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2F12A25-7968-4F85-B9E8-EE08DAB90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38307" y="3847756"/>
            <a:ext cx="143578" cy="14357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00AD097C-6FF4-4650-92E7-88F55AB108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93988" y="3865761"/>
            <a:ext cx="143578" cy="14357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7C47D3EA-6815-4BE4-9E51-48425482BA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9669" y="3865761"/>
            <a:ext cx="143578" cy="143578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3001F336-1434-4513-88F4-2F6FBCB297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4091" y="3561048"/>
            <a:ext cx="143578" cy="143578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3330D294-1676-4256-AF11-7437D416B5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9553" y="3561048"/>
            <a:ext cx="143578" cy="143578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9E8400AC-F852-448F-A789-E7AAD6B22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77107" y="3567499"/>
            <a:ext cx="143578" cy="143578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EEF31DDD-4CBD-472A-B5E5-F9CCDE1FC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5234" y="3561048"/>
            <a:ext cx="143578" cy="143578"/>
          </a:xfrm>
          <a:prstGeom prst="rect">
            <a:avLst/>
          </a:prstGeom>
        </p:spPr>
      </p:pic>
      <p:sp>
        <p:nvSpPr>
          <p:cNvPr id="51" name="Textfeld 50">
            <a:extLst>
              <a:ext uri="{FF2B5EF4-FFF2-40B4-BE49-F238E27FC236}">
                <a16:creationId xmlns:a16="http://schemas.microsoft.com/office/drawing/2014/main" id="{69AD5050-C667-4B90-9026-40F22916A874}"/>
              </a:ext>
            </a:extLst>
          </p:cNvPr>
          <p:cNvSpPr txBox="1"/>
          <p:nvPr/>
        </p:nvSpPr>
        <p:spPr>
          <a:xfrm>
            <a:off x="1745951" y="4896777"/>
            <a:ext cx="322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Beispielhafte Zweischicht OLED.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36C90E3-8130-43A1-8060-B244AA1CA009}"/>
              </a:ext>
            </a:extLst>
          </p:cNvPr>
          <p:cNvSpPr txBox="1"/>
          <p:nvPr/>
        </p:nvSpPr>
        <p:spPr>
          <a:xfrm>
            <a:off x="6853147" y="4781026"/>
            <a:ext cx="440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Beispielhafte Optimierung einer Zweischicht </a:t>
            </a:r>
          </a:p>
          <a:p>
            <a:r>
              <a:rPr lang="de-DE" dirty="0"/>
              <a:t>OLED mittels </a:t>
            </a:r>
            <a:r>
              <a:rPr lang="de-DE" dirty="0" err="1"/>
              <a:t>CuPc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83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6696B-8ED8-44EA-BA24-AAEEC7A6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Optimierrung</a:t>
            </a:r>
            <a:r>
              <a:rPr lang="de-DE" dirty="0"/>
              <a:t> mit </a:t>
            </a:r>
            <a:r>
              <a:rPr lang="de-DE" dirty="0" err="1"/>
              <a:t>CupC</a:t>
            </a:r>
            <a:br>
              <a:rPr lang="de-DE" dirty="0"/>
            </a:br>
            <a:r>
              <a:rPr lang="de-DE" dirty="0"/>
              <a:t>-Setup-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BA9719-386E-4104-981C-355B96D84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de-DE" dirty="0"/>
                  <a:t>Auflösung des UPS: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200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meV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b="0" dirty="0">
                    <a:ea typeface="Cambria Math" panose="02040503050406030204" pitchFamily="18" charset="0"/>
                  </a:rPr>
                  <a:t>Eindringtiefe des UPS:  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1−2 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nm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>
                    <a:ea typeface="Cambria Math" panose="02040503050406030204" pitchFamily="18" charset="0"/>
                  </a:rPr>
                  <a:t>Rauschende Daten</a:t>
                </a: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b="0" dirty="0">
                    <a:ea typeface="Cambria Math" panose="02040503050406030204" pitchFamily="18" charset="0"/>
                  </a:rPr>
                  <a:t>IT</a:t>
                </a:r>
                <a:r>
                  <a:rPr lang="de-DE" dirty="0">
                    <a:ea typeface="Cambria Math" panose="02040503050406030204" pitchFamily="18" charset="0"/>
                  </a:rPr>
                  <a:t>O ist das Anodenmaterial</a:t>
                </a: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Sollte man das Setup kurz vorstellen?</a:t>
                </a:r>
              </a:p>
              <a:p>
                <a:r>
                  <a:rPr lang="de-DE" dirty="0"/>
                  <a:t>Worauf sollte man achten?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BA9719-386E-4104-981C-355B96D84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" t="-8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EE6F46-A637-41C0-B200-2DC2C1F6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BE8CEB-6369-45CE-BEB1-B50851CB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F3524-74F8-4649-9591-3CEBBA12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4179" y="1253651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de-DE" sz="4000" dirty="0"/>
              <a:t>UPS Spektrum</a:t>
            </a:r>
            <a:br>
              <a:rPr lang="de-DE" sz="4000" dirty="0"/>
            </a:br>
            <a:r>
              <a:rPr lang="de-DE" sz="2400" dirty="0"/>
              <a:t>-CUPC auf ITO-</a:t>
            </a:r>
            <a:br>
              <a:rPr lang="de-DE" sz="3200" dirty="0"/>
            </a:br>
            <a:endParaRPr lang="de-DE" sz="40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B7E58-37B0-4427-8D95-D06537AB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58353-615E-4EF9-9484-BB425B3C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6B6C843-702E-4E83-A234-CE8FF7AA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812" y="290558"/>
            <a:ext cx="4972661" cy="5811140"/>
          </a:xfr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187DF97-979D-4D64-BB11-678FA7DECC5C}"/>
              </a:ext>
            </a:extLst>
          </p:cNvPr>
          <p:cNvSpPr txBox="1"/>
          <p:nvPr/>
        </p:nvSpPr>
        <p:spPr>
          <a:xfrm>
            <a:off x="5824001" y="6910853"/>
            <a:ext cx="3408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 mache ich das am besten mit </a:t>
            </a:r>
          </a:p>
          <a:p>
            <a:r>
              <a:rPr lang="de-DE" dirty="0"/>
              <a:t>Vielen Autoren? Siehe unten.</a:t>
            </a:r>
          </a:p>
          <a:p>
            <a:endParaRPr lang="de-DE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4DE1A507-DB11-4836-8849-4E6E62412102}"/>
              </a:ext>
            </a:extLst>
          </p:cNvPr>
          <p:cNvSpPr/>
          <p:nvPr/>
        </p:nvSpPr>
        <p:spPr>
          <a:xfrm>
            <a:off x="9405939" y="3674269"/>
            <a:ext cx="357186" cy="376236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1FAF02B-30BE-407E-8729-64F62147E267}"/>
              </a:ext>
            </a:extLst>
          </p:cNvPr>
          <p:cNvSpPr/>
          <p:nvPr/>
        </p:nvSpPr>
        <p:spPr>
          <a:xfrm>
            <a:off x="8643938" y="2152650"/>
            <a:ext cx="357186" cy="1833563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22A27C6-F254-4403-B3DE-46B6CD85D1CD}"/>
              </a:ext>
            </a:extLst>
          </p:cNvPr>
          <p:cNvSpPr/>
          <p:nvPr/>
        </p:nvSpPr>
        <p:spPr>
          <a:xfrm>
            <a:off x="9099969" y="2462213"/>
            <a:ext cx="357186" cy="1541858"/>
          </a:xfrm>
          <a:prstGeom prst="ellipse">
            <a:avLst/>
          </a:prstGeom>
          <a:noFill/>
          <a:ln w="28575">
            <a:solidFill>
              <a:schemeClr val="accent4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/>
              <p:nvPr/>
            </p:nvSpPr>
            <p:spPr>
              <a:xfrm>
                <a:off x="1251528" y="3233142"/>
                <a:ext cx="4149148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CuPc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Peak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bei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-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6 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und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9 </m:t>
                    </m:r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</m:oMath>
                </a14:m>
                <a:endParaRPr lang="de-DE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Deckung von 90 %</a:t>
                </a: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28" y="3233142"/>
                <a:ext cx="4149148" cy="1138773"/>
              </a:xfrm>
              <a:prstGeom prst="rect">
                <a:avLst/>
              </a:prstGeom>
              <a:blipFill>
                <a:blip r:embed="rId3"/>
                <a:stretch>
                  <a:fillRect l="-1909" t="-1604" b="-112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18D51-8BA7-4A03-9D04-B6679EE3D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479820" cy="132085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000" dirty="0"/>
              <a:t>Deckung von CUPC </a:t>
            </a:r>
            <a:br>
              <a:rPr lang="de-DE" sz="4000" dirty="0"/>
            </a:br>
            <a:r>
              <a:rPr lang="de-DE" sz="4000" dirty="0"/>
              <a:t>- AFM Aufnahmen -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17">
                <a:extLst>
                  <a:ext uri="{FF2B5EF4-FFF2-40B4-BE49-F238E27FC236}">
                    <a16:creationId xmlns:a16="http://schemas.microsoft.com/office/drawing/2014/main" id="{B9218508-1A5E-4B2F-A11A-E616BFB8F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286001"/>
                <a:ext cx="4363595" cy="3593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r>
                  <a:rPr lang="en-US" dirty="0"/>
                  <a:t> Schichtdicke: </a:t>
                </a:r>
              </a:p>
              <a:p>
                <a:pPr marL="0" indent="0">
                  <a:buNone/>
                </a:pPr>
                <a:r>
                  <a:rPr lang="en-US" dirty="0"/>
                  <a:t>a)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dirty="0"/>
                  <a:t>,       c)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d)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r>
                  <a:rPr lang="en-US" dirty="0"/>
                  <a:t>,	      f)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de-DE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Ungewöhnliche</a:t>
                </a:r>
                <a:r>
                  <a:rPr lang="en-US" dirty="0"/>
                  <a:t> </a:t>
                </a:r>
                <a:r>
                  <a:rPr lang="en-US" dirty="0" err="1"/>
                  <a:t>Spitzen</a:t>
                </a:r>
                <a:r>
                  <a:rPr lang="en-US" dirty="0"/>
                  <a:t> </a:t>
                </a:r>
                <a:r>
                  <a:rPr lang="en-US" dirty="0" err="1"/>
                  <a:t>bei</a:t>
                </a:r>
                <a:r>
                  <a:rPr lang="en-US" dirty="0"/>
                  <a:t> d)</a:t>
                </a:r>
              </a:p>
            </p:txBody>
          </p:sp>
        </mc:Choice>
        <mc:Fallback>
          <p:sp>
            <p:nvSpPr>
              <p:cNvPr id="29" name="Content Placeholder 17">
                <a:extLst>
                  <a:ext uri="{FF2B5EF4-FFF2-40B4-BE49-F238E27FC236}">
                    <a16:creationId xmlns:a16="http://schemas.microsoft.com/office/drawing/2014/main" id="{B9218508-1A5E-4B2F-A11A-E616BFB8F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286001"/>
                <a:ext cx="4363595" cy="3593591"/>
              </a:xfrm>
              <a:blipFill>
                <a:blip r:embed="rId2"/>
                <a:stretch>
                  <a:fillRect l="-1397" t="-6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Inhaltsplatzhalter 6">
            <a:extLst>
              <a:ext uri="{FF2B5EF4-FFF2-40B4-BE49-F238E27FC236}">
                <a16:creationId xmlns:a16="http://schemas.microsoft.com/office/drawing/2014/main" id="{2A0CD8B2-D37D-4B74-849F-09AD7EAFB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12" y="645107"/>
            <a:ext cx="2377756" cy="274093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0AD2416-CAD6-4E40-B120-18362839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684" y="3520295"/>
            <a:ext cx="2310940" cy="2563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4806F0-5EBC-4D12-8C94-BFAED0FFE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01" y="3522563"/>
            <a:ext cx="2221992" cy="25639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8E56FE-4D2D-4329-87E5-59E3DF41B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683" y="642837"/>
            <a:ext cx="2208275" cy="27432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80DDC8-DAD9-4C0F-AEC2-D8CAD60A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3" name="Fußzeilenplatzhalter 3">
            <a:extLst>
              <a:ext uri="{FF2B5EF4-FFF2-40B4-BE49-F238E27FC236}">
                <a16:creationId xmlns:a16="http://schemas.microsoft.com/office/drawing/2014/main" id="{D8CCD464-95A5-4CEC-8D6D-DA23D952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291076"/>
            <a:ext cx="8454044" cy="430399"/>
          </a:xfrm>
        </p:spPr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</p:spTree>
    <p:extLst>
      <p:ext uri="{BB962C8B-B14F-4D97-AF65-F5344CB8AC3E}">
        <p14:creationId xmlns:p14="http://schemas.microsoft.com/office/powerpoint/2010/main" val="122713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5F3524-74F8-4649-9591-3CEBBA12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4179" y="1253651"/>
            <a:ext cx="10178322" cy="1492132"/>
          </a:xfrm>
        </p:spPr>
        <p:txBody>
          <a:bodyPr>
            <a:noAutofit/>
          </a:bodyPr>
          <a:lstStyle/>
          <a:p>
            <a:pPr algn="ctr"/>
            <a:r>
              <a:rPr lang="de-DE" sz="4000" dirty="0"/>
              <a:t>UPS Spektrum</a:t>
            </a:r>
            <a:br>
              <a:rPr lang="de-DE" sz="4000" dirty="0"/>
            </a:br>
            <a:r>
              <a:rPr lang="de-DE" sz="2400" dirty="0"/>
              <a:t>-NPB auf CUPC auf ITO-</a:t>
            </a:r>
            <a:br>
              <a:rPr lang="de-DE" sz="3200" dirty="0"/>
            </a:br>
            <a:endParaRPr lang="de-DE" sz="40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F6634D-848C-46C0-8AF7-EB57AC59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99" y="294511"/>
            <a:ext cx="4817734" cy="58840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CB7E58-37B0-4427-8D95-D06537AB2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F58353-615E-4EF9-9484-BB425B3C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187DF97-979D-4D64-BB11-678FA7DECC5C}"/>
              </a:ext>
            </a:extLst>
          </p:cNvPr>
          <p:cNvSpPr txBox="1"/>
          <p:nvPr/>
        </p:nvSpPr>
        <p:spPr>
          <a:xfrm>
            <a:off x="5824001" y="6910853"/>
            <a:ext cx="3408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 mache ich das am besten mit </a:t>
            </a:r>
          </a:p>
          <a:p>
            <a:r>
              <a:rPr lang="de-DE" dirty="0"/>
              <a:t>Vielen Autoren? Siehe unten.</a:t>
            </a:r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/>
              <p:nvPr/>
            </p:nvSpPr>
            <p:spPr>
              <a:xfrm>
                <a:off x="1262633" y="3000487"/>
                <a:ext cx="438869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NPB</m:t>
                    </m:r>
                  </m:oMath>
                </a14:m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deckt nicht so gut wie</a:t>
                </a:r>
                <a:r>
                  <a:rPr lang="de-DE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de-DE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CuPc</m:t>
                    </m:r>
                  </m:oMath>
                </a14:m>
                <a:r>
                  <a:rPr lang="de-D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3825E6C-F9A4-46C8-BADB-FE76DA85A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33" y="3000487"/>
                <a:ext cx="4388696" cy="1138773"/>
              </a:xfrm>
              <a:prstGeom prst="rect">
                <a:avLst/>
              </a:prstGeom>
              <a:blipFill>
                <a:blip r:embed="rId3"/>
                <a:stretch>
                  <a:fillRect l="-18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B1A72A51-8A6E-4044-A254-73A06E15E195}"/>
              </a:ext>
            </a:extLst>
          </p:cNvPr>
          <p:cNvSpPr txBox="1"/>
          <p:nvPr/>
        </p:nvSpPr>
        <p:spPr>
          <a:xfrm>
            <a:off x="1580698" y="5363912"/>
            <a:ext cx="37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Deckung  von NPB auf ITO mit Malte </a:t>
            </a:r>
          </a:p>
          <a:p>
            <a:r>
              <a:rPr lang="de-DE" dirty="0"/>
              <a:t>Diskutieren. </a:t>
            </a:r>
          </a:p>
        </p:txBody>
      </p:sp>
    </p:spTree>
    <p:extLst>
      <p:ext uri="{BB962C8B-B14F-4D97-AF65-F5344CB8AC3E}">
        <p14:creationId xmlns:p14="http://schemas.microsoft.com/office/powerpoint/2010/main" val="121694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640B-B368-47F3-B6CC-C2D6233F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427" y="211475"/>
            <a:ext cx="10178322" cy="1492132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CFC6B2-1FC4-491D-8292-B44544F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46" name="Objekt 45">
            <a:extLst>
              <a:ext uri="{FF2B5EF4-FFF2-40B4-BE49-F238E27FC236}">
                <a16:creationId xmlns:a16="http://schemas.microsoft.com/office/drawing/2014/main" id="{D017D825-12FF-4103-A364-B30E9A7B2D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28261"/>
              </p:ext>
            </p:extLst>
          </p:nvPr>
        </p:nvGraphicFramePr>
        <p:xfrm>
          <a:off x="4663645" y="957541"/>
          <a:ext cx="33543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r:id="rId3" imgW="17506898" imgH="28279538" progId="AcroExch.Document.DC">
                  <p:embed/>
                </p:oleObj>
              </mc:Choice>
              <mc:Fallback>
                <p:oleObj name="Acrobat Document" r:id="rId3" imgW="17506898" imgH="2827953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3645" y="957541"/>
                        <a:ext cx="33543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feld 46">
            <a:extLst>
              <a:ext uri="{FF2B5EF4-FFF2-40B4-BE49-F238E27FC236}">
                <a16:creationId xmlns:a16="http://schemas.microsoft.com/office/drawing/2014/main" id="{3B71A1D6-1502-469D-A06B-7840E54F56F3}"/>
              </a:ext>
            </a:extLst>
          </p:cNvPr>
          <p:cNvSpPr txBox="1"/>
          <p:nvPr/>
        </p:nvSpPr>
        <p:spPr>
          <a:xfrm>
            <a:off x="8018033" y="1911697"/>
            <a:ext cx="3054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Organische Festkörper</a:t>
            </a:r>
          </a:p>
          <a:p>
            <a:r>
              <a:rPr lang="de-DE" sz="2400" dirty="0"/>
              <a:t>und Halbleiter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647E12D-044A-4767-A7A3-AFD640C8A34C}"/>
              </a:ext>
            </a:extLst>
          </p:cNvPr>
          <p:cNvSpPr txBox="1"/>
          <p:nvPr/>
        </p:nvSpPr>
        <p:spPr>
          <a:xfrm>
            <a:off x="2335764" y="145003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Motivation</a:t>
            </a:r>
            <a:endParaRPr lang="de-DE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1EF52D3E-D0DD-48DC-A0D1-66C9FD29F4DE}"/>
              </a:ext>
            </a:extLst>
          </p:cNvPr>
          <p:cNvSpPr txBox="1"/>
          <p:nvPr/>
        </p:nvSpPr>
        <p:spPr>
          <a:xfrm>
            <a:off x="2335764" y="3013501"/>
            <a:ext cx="2327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Funktionsprinzip </a:t>
            </a:r>
          </a:p>
          <a:p>
            <a:r>
              <a:rPr lang="de-DE" sz="2400" dirty="0"/>
              <a:t>OLED</a:t>
            </a:r>
            <a:endParaRPr lang="de-DE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EFCA78DD-950A-41E6-8A8F-57E3FF35DFC8}"/>
              </a:ext>
            </a:extLst>
          </p:cNvPr>
          <p:cNvSpPr txBox="1"/>
          <p:nvPr/>
        </p:nvSpPr>
        <p:spPr>
          <a:xfrm>
            <a:off x="8018033" y="3624144"/>
            <a:ext cx="2161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Optimierungen </a:t>
            </a:r>
          </a:p>
          <a:p>
            <a:r>
              <a:rPr lang="de-DE" sz="2400" dirty="0"/>
              <a:t>Von OLEDs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9DF31E3-F9A2-4784-AC33-A53A58D21443}"/>
              </a:ext>
            </a:extLst>
          </p:cNvPr>
          <p:cNvSpPr txBox="1"/>
          <p:nvPr/>
        </p:nvSpPr>
        <p:spPr>
          <a:xfrm>
            <a:off x="2335764" y="4452582"/>
            <a:ext cx="1798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Mehrschicht </a:t>
            </a:r>
          </a:p>
          <a:p>
            <a:r>
              <a:rPr lang="de-DE" sz="2400" dirty="0"/>
              <a:t>OLEDs</a:t>
            </a:r>
            <a:endParaRPr lang="de-DE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09A3EC2-0C87-4840-989D-BE4749658BFA}"/>
              </a:ext>
            </a:extLst>
          </p:cNvPr>
          <p:cNvSpPr txBox="1"/>
          <p:nvPr/>
        </p:nvSpPr>
        <p:spPr>
          <a:xfrm>
            <a:off x="8018033" y="5336591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22114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CAB751-FCE7-4452-895E-7FB7753D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LochInjektions</a:t>
            </a:r>
            <a:r>
              <a:rPr lang="de-DE" dirty="0"/>
              <a:t> Barriere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85732F5-1BBE-45EC-86A7-E17965077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296" y="1924881"/>
            <a:ext cx="4925734" cy="382733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D535E5-5F03-470E-BEAD-22A4803F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CuPc</a:t>
            </a:r>
            <a:r>
              <a:rPr lang="en-US" dirty="0"/>
              <a:t> buffer layer role in OLED performance: a study of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interfacial</a:t>
            </a:r>
            <a:r>
              <a:rPr lang="de-DE" dirty="0"/>
              <a:t> band </a:t>
            </a:r>
            <a:r>
              <a:rPr lang="de-DE" dirty="0" err="1"/>
              <a:t>energies</a:t>
            </a:r>
            <a:r>
              <a:rPr lang="de-DE" dirty="0"/>
              <a:t>, </a:t>
            </a:r>
            <a:r>
              <a:rPr lang="de-DE" dirty="0" err="1"/>
              <a:t>Tadayyon</a:t>
            </a:r>
            <a:r>
              <a:rPr lang="de-DE" dirty="0"/>
              <a:t>, </a:t>
            </a:r>
            <a:r>
              <a:rPr lang="de-DE" dirty="0" err="1"/>
              <a:t>Grandin</a:t>
            </a:r>
            <a:r>
              <a:rPr lang="de-DE" dirty="0"/>
              <a:t>, Griffiths, Norton, Aziz, Popovic, </a:t>
            </a:r>
            <a:r>
              <a:rPr lang="en-US" dirty="0"/>
              <a:t>Organic Electronics 5 (2004) 157–166, ELSEVIER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DF770B-EA0F-49F8-AEDD-9110CB89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DE58E6E-2C77-4901-ABF7-C4CA45386C63}"/>
              </a:ext>
            </a:extLst>
          </p:cNvPr>
          <p:cNvSpPr txBox="1"/>
          <p:nvPr/>
        </p:nvSpPr>
        <p:spPr>
          <a:xfrm>
            <a:off x="3060585" y="1555549"/>
            <a:ext cx="6425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Energiebarriere für </a:t>
            </a:r>
            <a:r>
              <a:rPr lang="de-DE" dirty="0" err="1"/>
              <a:t>Lochinjetktion</a:t>
            </a:r>
            <a:r>
              <a:rPr lang="de-DE" dirty="0"/>
              <a:t> in ITO/NBP und ITO/</a:t>
            </a:r>
            <a:r>
              <a:rPr lang="de-DE" dirty="0" err="1"/>
              <a:t>CuPc</a:t>
            </a:r>
            <a:r>
              <a:rPr lang="de-DE" dirty="0"/>
              <a:t>/NPB.</a:t>
            </a:r>
          </a:p>
        </p:txBody>
      </p:sp>
    </p:spTree>
    <p:extLst>
      <p:ext uri="{BB962C8B-B14F-4D97-AF65-F5344CB8AC3E}">
        <p14:creationId xmlns:p14="http://schemas.microsoft.com/office/powerpoint/2010/main" val="77065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CBDD5E-F4A6-4F46-86BB-889ACEB5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Mehrschicht OLED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6B1648-1139-43E2-B8CE-80B9859C7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</a:t>
            </a:r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A235AD-8617-4951-85F4-808E180E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9286D72-0025-4E76-B5D9-B26E27E7A6F4}"/>
              </a:ext>
            </a:extLst>
          </p:cNvPr>
          <p:cNvGrpSpPr/>
          <p:nvPr/>
        </p:nvGrpSpPr>
        <p:grpSpPr>
          <a:xfrm>
            <a:off x="2375805" y="2230116"/>
            <a:ext cx="7919263" cy="3108968"/>
            <a:chOff x="2375805" y="2230116"/>
            <a:chExt cx="7919263" cy="310896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139F09E-2355-49B6-8466-C84A2666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1592" y="2230116"/>
              <a:ext cx="6908816" cy="310896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5741A234-51CF-441B-90E1-E50BEC5D5C65}"/>
                    </a:ext>
                  </a:extLst>
                </p:cNvPr>
                <p:cNvSpPr txBox="1"/>
                <p:nvPr/>
              </p:nvSpPr>
              <p:spPr>
                <a:xfrm>
                  <a:off x="3303103" y="3152001"/>
                  <a:ext cx="554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CuPc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6" name="Textfeld 5">
                  <a:extLst>
                    <a:ext uri="{FF2B5EF4-FFF2-40B4-BE49-F238E27FC236}">
                      <a16:creationId xmlns:a16="http://schemas.microsoft.com/office/drawing/2014/main" id="{5741A234-51CF-441B-90E1-E50BEC5D5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3103" y="3152001"/>
                  <a:ext cx="5546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791" r="-7692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911BDDA7-13C2-4118-9C2B-21E106C91A95}"/>
                    </a:ext>
                  </a:extLst>
                </p:cNvPr>
                <p:cNvSpPr txBox="1"/>
                <p:nvPr/>
              </p:nvSpPr>
              <p:spPr>
                <a:xfrm>
                  <a:off x="3331155" y="3393282"/>
                  <a:ext cx="49853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911BDDA7-13C2-4118-9C2B-21E106C91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155" y="3393282"/>
                  <a:ext cx="498533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317" r="-487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B64C6CEF-B6F3-40C7-8127-92A05CDDAB21}"/>
                    </a:ext>
                  </a:extLst>
                </p:cNvPr>
                <p:cNvSpPr txBox="1"/>
                <p:nvPr/>
              </p:nvSpPr>
              <p:spPr>
                <a:xfrm>
                  <a:off x="4617553" y="2550710"/>
                  <a:ext cx="4937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NPB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B64C6CEF-B6F3-40C7-8127-92A05CDDAB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7553" y="2550710"/>
                  <a:ext cx="49372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8642" r="-11111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513AE85-FEF2-4B51-8A53-72FF6348EBF6}"/>
                    </a:ext>
                  </a:extLst>
                </p:cNvPr>
                <p:cNvSpPr txBox="1"/>
                <p:nvPr/>
              </p:nvSpPr>
              <p:spPr>
                <a:xfrm>
                  <a:off x="4612745" y="2807038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9513AE85-FEF2-4B51-8A53-72FF6348E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745" y="2807038"/>
                  <a:ext cx="498534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7407" r="-6173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5970D8A-4CE4-4EDA-AC4B-2AC21E59B49E}"/>
                    </a:ext>
                  </a:extLst>
                </p:cNvPr>
                <p:cNvSpPr txBox="1"/>
                <p:nvPr/>
              </p:nvSpPr>
              <p:spPr>
                <a:xfrm>
                  <a:off x="5752290" y="2878602"/>
                  <a:ext cx="93775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CBP</m:t>
                        </m:r>
                      </m:oMath>
                    </m:oMathPara>
                  </a14:m>
                  <a:endParaRPr lang="de-DE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oMath>
                    </m:oMathPara>
                  </a14:m>
                  <a:endParaRPr lang="de-DE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Ir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ppy</m:t>
                      </m:r>
                      <m:r>
                        <m:rPr>
                          <m:nor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)3 </m:t>
                      </m:r>
                    </m:oMath>
                  </a14:m>
                  <a:r>
                    <a:rPr lang="de-DE" dirty="0"/>
                    <a:t> </a:t>
                  </a:r>
                </a:p>
              </p:txBody>
            </p:sp>
          </mc:Choice>
          <mc:Fallback>
            <p:sp>
              <p:nvSpPr>
                <p:cNvPr id="13" name="Textfeld 12">
                  <a:extLst>
                    <a:ext uri="{FF2B5EF4-FFF2-40B4-BE49-F238E27FC236}">
                      <a16:creationId xmlns:a16="http://schemas.microsoft.com/office/drawing/2014/main" id="{65970D8A-4CE4-4EDA-AC4B-2AC21E59B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290" y="2878602"/>
                  <a:ext cx="937757" cy="830997"/>
                </a:xfrm>
                <a:prstGeom prst="rect">
                  <a:avLst/>
                </a:prstGeom>
                <a:blipFill>
                  <a:blip r:embed="rId8"/>
                  <a:stretch>
                    <a:fillRect l="-11765" b="-1094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D960950-955B-4B67-A9C9-D716AFF761F6}"/>
                    </a:ext>
                  </a:extLst>
                </p:cNvPr>
                <p:cNvSpPr txBox="1"/>
                <p:nvPr/>
              </p:nvSpPr>
              <p:spPr>
                <a:xfrm>
                  <a:off x="5947019" y="3750807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1D960950-955B-4B67-A9C9-D716AFF76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19" y="3750807"/>
                  <a:ext cx="498534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7407" r="-6173" b="-555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C77D686D-B5A9-47F2-814D-03ED5EED7179}"/>
                    </a:ext>
                  </a:extLst>
                </p:cNvPr>
                <p:cNvSpPr txBox="1"/>
                <p:nvPr/>
              </p:nvSpPr>
              <p:spPr>
                <a:xfrm>
                  <a:off x="6694477" y="2883982"/>
                  <a:ext cx="4937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NPB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C77D686D-B5A9-47F2-814D-03ED5EED71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4477" y="2883982"/>
                  <a:ext cx="49372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642" r="-11111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B5167A3-62B5-409B-B984-880CC508420E}"/>
                    </a:ext>
                  </a:extLst>
                </p:cNvPr>
                <p:cNvSpPr txBox="1"/>
                <p:nvPr/>
              </p:nvSpPr>
              <p:spPr>
                <a:xfrm>
                  <a:off x="7885593" y="2689209"/>
                  <a:ext cx="4937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NPB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AB5167A3-62B5-409B-B984-880CC50842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593" y="2689209"/>
                  <a:ext cx="49372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877" r="-9877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7EAE4028-026D-46A6-B88D-6DE10535879C}"/>
                    </a:ext>
                  </a:extLst>
                </p:cNvPr>
                <p:cNvSpPr txBox="1"/>
                <p:nvPr/>
              </p:nvSpPr>
              <p:spPr>
                <a:xfrm>
                  <a:off x="6689668" y="3150167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7EAE4028-026D-46A6-B88D-6DE105358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668" y="3150167"/>
                  <a:ext cx="498534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7317" r="-609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BBE0AFE4-1048-45C1-8D1A-1FD1556699C3}"/>
                    </a:ext>
                  </a:extLst>
                </p:cNvPr>
                <p:cNvSpPr txBox="1"/>
                <p:nvPr/>
              </p:nvSpPr>
              <p:spPr>
                <a:xfrm>
                  <a:off x="7870771" y="2966208"/>
                  <a:ext cx="49853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de-DE" sz="1400" b="0" i="0" smtClean="0">
                            <a:latin typeface="Cambria Math" panose="02040503050406030204" pitchFamily="18" charset="0"/>
                          </a:rPr>
                          <m:t>nm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BBE0AFE4-1048-45C1-8D1A-1FD155669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771" y="2966208"/>
                  <a:ext cx="498534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7317" r="-4878" b="-857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EDB3CB7-DE7B-4704-992A-0B934AC138A1}"/>
                </a:ext>
              </a:extLst>
            </p:cNvPr>
            <p:cNvSpPr/>
            <p:nvPr/>
          </p:nvSpPr>
          <p:spPr>
            <a:xfrm>
              <a:off x="2375805" y="3750807"/>
              <a:ext cx="704039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500" dirty="0"/>
                <a:t>Anode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5150D3FA-7874-4DCF-B811-B53F7BB8FFBE}"/>
                    </a:ext>
                  </a:extLst>
                </p:cNvPr>
                <p:cNvSpPr txBox="1"/>
                <p:nvPr/>
              </p:nvSpPr>
              <p:spPr>
                <a:xfrm>
                  <a:off x="2423253" y="3507601"/>
                  <a:ext cx="2853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Ni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5150D3FA-7874-4DCF-B811-B53F7BB8F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253" y="3507601"/>
                  <a:ext cx="285335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9565" r="-19565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80F032FB-533D-4C13-9326-D91D6A3575B1}"/>
                    </a:ext>
                  </a:extLst>
                </p:cNvPr>
                <p:cNvSpPr txBox="1"/>
                <p:nvPr/>
              </p:nvSpPr>
              <p:spPr>
                <a:xfrm>
                  <a:off x="9510021" y="2471596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Ca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80F032FB-533D-4C13-9326-D91D6A357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021" y="2471596"/>
                  <a:ext cx="30617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6000" r="-18000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B11F538-E46B-45AA-A1DE-7BC95AAE3EED}"/>
                </a:ext>
              </a:extLst>
            </p:cNvPr>
            <p:cNvSpPr txBox="1"/>
            <p:nvPr/>
          </p:nvSpPr>
          <p:spPr>
            <a:xfrm>
              <a:off x="9446759" y="2757453"/>
              <a:ext cx="84830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" dirty="0"/>
                <a:t>Kathode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69B584BD-86AC-4513-889D-138AEF09D417}"/>
              </a:ext>
            </a:extLst>
          </p:cNvPr>
          <p:cNvSpPr txBox="1"/>
          <p:nvPr/>
        </p:nvSpPr>
        <p:spPr>
          <a:xfrm>
            <a:off x="2565920" y="5569701"/>
            <a:ext cx="789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Schematische Darstellung einer hocheffizienten OLED, bestehend aus 5 Schichten.</a:t>
            </a:r>
          </a:p>
        </p:txBody>
      </p:sp>
    </p:spTree>
    <p:extLst>
      <p:ext uri="{BB962C8B-B14F-4D97-AF65-F5344CB8AC3E}">
        <p14:creationId xmlns:p14="http://schemas.microsoft.com/office/powerpoint/2010/main" val="120757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E01E3-761F-40FA-9D82-7BDC9BAD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Triplett </a:t>
            </a:r>
            <a:r>
              <a:rPr lang="de-DE" dirty="0" err="1"/>
              <a:t>Harvesting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A8645B-CC48-4062-BD2F-F97DF1C5C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Triplet Emitters for OLED Applications.</a:t>
            </a:r>
            <a:r>
              <a:rPr lang="de-DE" dirty="0" err="1"/>
              <a:t>Mechanisms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Exciton</a:t>
            </a:r>
            <a:r>
              <a:rPr lang="de-DE" dirty="0"/>
              <a:t> </a:t>
            </a:r>
            <a:r>
              <a:rPr lang="de-DE" dirty="0" err="1"/>
              <a:t>Trapping</a:t>
            </a:r>
            <a:r>
              <a:rPr lang="en-US" dirty="0"/>
              <a:t>and Control of Emission Properties, </a:t>
            </a:r>
            <a:r>
              <a:rPr lang="de-DE" dirty="0"/>
              <a:t>Hartmut Yersin, 2004, Springer-Verlag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879607-9A8D-41C4-AF82-48457A10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E1390DC-4D2F-4626-969E-5999817B1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580" y="1353427"/>
            <a:ext cx="6720840" cy="40444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C980F0F-172C-4778-8196-F06613EB3908}"/>
                  </a:ext>
                </a:extLst>
              </p:cNvPr>
              <p:cNvSpPr txBox="1"/>
              <p:nvPr/>
            </p:nvSpPr>
            <p:spPr>
              <a:xfrm>
                <a:off x="2847036" y="5504573"/>
                <a:ext cx="686001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700" dirty="0"/>
                  <a:t>Schematische Darstellung der Verbesserung  der </a:t>
                </a:r>
                <a14:m>
                  <m:oMath xmlns:m="http://schemas.openxmlformats.org/officeDocument/2006/math">
                    <m:r>
                      <a:rPr lang="de-DE" sz="17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e-DE" sz="1700" dirty="0"/>
                  <a:t> – Erzeugungseffizienz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7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7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sub>
                    </m:sSub>
                  </m:oMath>
                </a14:m>
                <a:endParaRPr lang="de-DE" sz="1700" dirty="0"/>
              </a:p>
              <a:p>
                <a:r>
                  <a:rPr lang="de-DE" sz="1700" dirty="0"/>
                  <a:t>mittels Metalldotierung. </a:t>
                </a:r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C980F0F-172C-4778-8196-F06613EB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036" y="5504573"/>
                <a:ext cx="6860019" cy="615553"/>
              </a:xfrm>
              <a:prstGeom prst="rect">
                <a:avLst/>
              </a:prstGeom>
              <a:blipFill>
                <a:blip r:embed="rId3"/>
                <a:stretch>
                  <a:fillRect l="-533" t="-3960" b="-128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78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D752FF0-F69E-445A-8E7F-4F672B9D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Ausblick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1AE9638-DD01-4D2F-8246-23537A5CA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7" b="3510"/>
          <a:stretch/>
        </p:blipFill>
        <p:spPr>
          <a:xfrm>
            <a:off x="20" y="10"/>
            <a:ext cx="6577170" cy="3383270"/>
          </a:xfrm>
          <a:custGeom>
            <a:avLst/>
            <a:gdLst>
              <a:gd name="connsiteX0" fmla="*/ 0 w 6577190"/>
              <a:gd name="connsiteY0" fmla="*/ 0 h 3383280"/>
              <a:gd name="connsiteX1" fmla="*/ 6397802 w 6577190"/>
              <a:gd name="connsiteY1" fmla="*/ 0 h 3383280"/>
              <a:gd name="connsiteX2" fmla="*/ 6402565 w 6577190"/>
              <a:gd name="connsiteY2" fmla="*/ 66675 h 3383280"/>
              <a:gd name="connsiteX3" fmla="*/ 6410502 w 6577190"/>
              <a:gd name="connsiteY3" fmla="*/ 122237 h 3383280"/>
              <a:gd name="connsiteX4" fmla="*/ 6420027 w 6577190"/>
              <a:gd name="connsiteY4" fmla="*/ 174625 h 3383280"/>
              <a:gd name="connsiteX5" fmla="*/ 6435902 w 6577190"/>
              <a:gd name="connsiteY5" fmla="*/ 217487 h 3383280"/>
              <a:gd name="connsiteX6" fmla="*/ 6451777 w 6577190"/>
              <a:gd name="connsiteY6" fmla="*/ 260350 h 3383280"/>
              <a:gd name="connsiteX7" fmla="*/ 6470827 w 6577190"/>
              <a:gd name="connsiteY7" fmla="*/ 296862 h 3383280"/>
              <a:gd name="connsiteX8" fmla="*/ 6489877 w 6577190"/>
              <a:gd name="connsiteY8" fmla="*/ 334962 h 3383280"/>
              <a:gd name="connsiteX9" fmla="*/ 6507340 w 6577190"/>
              <a:gd name="connsiteY9" fmla="*/ 369887 h 3383280"/>
              <a:gd name="connsiteX10" fmla="*/ 6524802 w 6577190"/>
              <a:gd name="connsiteY10" fmla="*/ 409575 h 3383280"/>
              <a:gd name="connsiteX11" fmla="*/ 6540677 w 6577190"/>
              <a:gd name="connsiteY11" fmla="*/ 450850 h 3383280"/>
              <a:gd name="connsiteX12" fmla="*/ 6554965 w 6577190"/>
              <a:gd name="connsiteY12" fmla="*/ 496887 h 3383280"/>
              <a:gd name="connsiteX13" fmla="*/ 6566077 w 6577190"/>
              <a:gd name="connsiteY13" fmla="*/ 546100 h 3383280"/>
              <a:gd name="connsiteX14" fmla="*/ 6574015 w 6577190"/>
              <a:gd name="connsiteY14" fmla="*/ 606425 h 3383280"/>
              <a:gd name="connsiteX15" fmla="*/ 6577190 w 6577190"/>
              <a:gd name="connsiteY15" fmla="*/ 673100 h 3383280"/>
              <a:gd name="connsiteX16" fmla="*/ 6574015 w 6577190"/>
              <a:gd name="connsiteY16" fmla="*/ 744537 h 3383280"/>
              <a:gd name="connsiteX17" fmla="*/ 6566077 w 6577190"/>
              <a:gd name="connsiteY17" fmla="*/ 801687 h 3383280"/>
              <a:gd name="connsiteX18" fmla="*/ 6554965 w 6577190"/>
              <a:gd name="connsiteY18" fmla="*/ 854075 h 3383280"/>
              <a:gd name="connsiteX19" fmla="*/ 6540677 w 6577190"/>
              <a:gd name="connsiteY19" fmla="*/ 901700 h 3383280"/>
              <a:gd name="connsiteX20" fmla="*/ 6524802 w 6577190"/>
              <a:gd name="connsiteY20" fmla="*/ 942975 h 3383280"/>
              <a:gd name="connsiteX21" fmla="*/ 6505752 w 6577190"/>
              <a:gd name="connsiteY21" fmla="*/ 981075 h 3383280"/>
              <a:gd name="connsiteX22" fmla="*/ 6486702 w 6577190"/>
              <a:gd name="connsiteY22" fmla="*/ 1017587 h 3383280"/>
              <a:gd name="connsiteX23" fmla="*/ 6467652 w 6577190"/>
              <a:gd name="connsiteY23" fmla="*/ 1055687 h 3383280"/>
              <a:gd name="connsiteX24" fmla="*/ 6450190 w 6577190"/>
              <a:gd name="connsiteY24" fmla="*/ 1095375 h 3383280"/>
              <a:gd name="connsiteX25" fmla="*/ 6432727 w 6577190"/>
              <a:gd name="connsiteY25" fmla="*/ 1136650 h 3383280"/>
              <a:gd name="connsiteX26" fmla="*/ 6418440 w 6577190"/>
              <a:gd name="connsiteY26" fmla="*/ 1182687 h 3383280"/>
              <a:gd name="connsiteX27" fmla="*/ 6408915 w 6577190"/>
              <a:gd name="connsiteY27" fmla="*/ 1235075 h 3383280"/>
              <a:gd name="connsiteX28" fmla="*/ 6399390 w 6577190"/>
              <a:gd name="connsiteY28" fmla="*/ 1295400 h 3383280"/>
              <a:gd name="connsiteX29" fmla="*/ 6397802 w 6577190"/>
              <a:gd name="connsiteY29" fmla="*/ 1363662 h 3383280"/>
              <a:gd name="connsiteX30" fmla="*/ 6399390 w 6577190"/>
              <a:gd name="connsiteY30" fmla="*/ 1431925 h 3383280"/>
              <a:gd name="connsiteX31" fmla="*/ 6408915 w 6577190"/>
              <a:gd name="connsiteY31" fmla="*/ 1492250 h 3383280"/>
              <a:gd name="connsiteX32" fmla="*/ 6418440 w 6577190"/>
              <a:gd name="connsiteY32" fmla="*/ 1544637 h 3383280"/>
              <a:gd name="connsiteX33" fmla="*/ 6432727 w 6577190"/>
              <a:gd name="connsiteY33" fmla="*/ 1589087 h 3383280"/>
              <a:gd name="connsiteX34" fmla="*/ 6450190 w 6577190"/>
              <a:gd name="connsiteY34" fmla="*/ 1631950 h 3383280"/>
              <a:gd name="connsiteX35" fmla="*/ 6467652 w 6577190"/>
              <a:gd name="connsiteY35" fmla="*/ 1671637 h 3383280"/>
              <a:gd name="connsiteX36" fmla="*/ 6486702 w 6577190"/>
              <a:gd name="connsiteY36" fmla="*/ 1708150 h 3383280"/>
              <a:gd name="connsiteX37" fmla="*/ 6505752 w 6577190"/>
              <a:gd name="connsiteY37" fmla="*/ 1743075 h 3383280"/>
              <a:gd name="connsiteX38" fmla="*/ 6524802 w 6577190"/>
              <a:gd name="connsiteY38" fmla="*/ 1782762 h 3383280"/>
              <a:gd name="connsiteX39" fmla="*/ 6540677 w 6577190"/>
              <a:gd name="connsiteY39" fmla="*/ 1824037 h 3383280"/>
              <a:gd name="connsiteX40" fmla="*/ 6554965 w 6577190"/>
              <a:gd name="connsiteY40" fmla="*/ 1870075 h 3383280"/>
              <a:gd name="connsiteX41" fmla="*/ 6566077 w 6577190"/>
              <a:gd name="connsiteY41" fmla="*/ 1922462 h 3383280"/>
              <a:gd name="connsiteX42" fmla="*/ 6574015 w 6577190"/>
              <a:gd name="connsiteY42" fmla="*/ 1982787 h 3383280"/>
              <a:gd name="connsiteX43" fmla="*/ 6577190 w 6577190"/>
              <a:gd name="connsiteY43" fmla="*/ 2051050 h 3383280"/>
              <a:gd name="connsiteX44" fmla="*/ 6574015 w 6577190"/>
              <a:gd name="connsiteY44" fmla="*/ 2119312 h 3383280"/>
              <a:gd name="connsiteX45" fmla="*/ 6566077 w 6577190"/>
              <a:gd name="connsiteY45" fmla="*/ 2179637 h 3383280"/>
              <a:gd name="connsiteX46" fmla="*/ 6554965 w 6577190"/>
              <a:gd name="connsiteY46" fmla="*/ 2232025 h 3383280"/>
              <a:gd name="connsiteX47" fmla="*/ 6540677 w 6577190"/>
              <a:gd name="connsiteY47" fmla="*/ 2278062 h 3383280"/>
              <a:gd name="connsiteX48" fmla="*/ 6524802 w 6577190"/>
              <a:gd name="connsiteY48" fmla="*/ 2319337 h 3383280"/>
              <a:gd name="connsiteX49" fmla="*/ 6505752 w 6577190"/>
              <a:gd name="connsiteY49" fmla="*/ 2359025 h 3383280"/>
              <a:gd name="connsiteX50" fmla="*/ 6486702 w 6577190"/>
              <a:gd name="connsiteY50" fmla="*/ 2395537 h 3383280"/>
              <a:gd name="connsiteX51" fmla="*/ 6467652 w 6577190"/>
              <a:gd name="connsiteY51" fmla="*/ 2433637 h 3383280"/>
              <a:gd name="connsiteX52" fmla="*/ 6450190 w 6577190"/>
              <a:gd name="connsiteY52" fmla="*/ 2471737 h 3383280"/>
              <a:gd name="connsiteX53" fmla="*/ 6432727 w 6577190"/>
              <a:gd name="connsiteY53" fmla="*/ 2513012 h 3383280"/>
              <a:gd name="connsiteX54" fmla="*/ 6418440 w 6577190"/>
              <a:gd name="connsiteY54" fmla="*/ 2560637 h 3383280"/>
              <a:gd name="connsiteX55" fmla="*/ 6408915 w 6577190"/>
              <a:gd name="connsiteY55" fmla="*/ 2613025 h 3383280"/>
              <a:gd name="connsiteX56" fmla="*/ 6399390 w 6577190"/>
              <a:gd name="connsiteY56" fmla="*/ 2671762 h 3383280"/>
              <a:gd name="connsiteX57" fmla="*/ 6397802 w 6577190"/>
              <a:gd name="connsiteY57" fmla="*/ 2741612 h 3383280"/>
              <a:gd name="connsiteX58" fmla="*/ 6399390 w 6577190"/>
              <a:gd name="connsiteY58" fmla="*/ 2809875 h 3383280"/>
              <a:gd name="connsiteX59" fmla="*/ 6408915 w 6577190"/>
              <a:gd name="connsiteY59" fmla="*/ 2868612 h 3383280"/>
              <a:gd name="connsiteX60" fmla="*/ 6418440 w 6577190"/>
              <a:gd name="connsiteY60" fmla="*/ 2922587 h 3383280"/>
              <a:gd name="connsiteX61" fmla="*/ 6432727 w 6577190"/>
              <a:gd name="connsiteY61" fmla="*/ 2967037 h 3383280"/>
              <a:gd name="connsiteX62" fmla="*/ 6450190 w 6577190"/>
              <a:gd name="connsiteY62" fmla="*/ 3009900 h 3383280"/>
              <a:gd name="connsiteX63" fmla="*/ 6467652 w 6577190"/>
              <a:gd name="connsiteY63" fmla="*/ 3046412 h 3383280"/>
              <a:gd name="connsiteX64" fmla="*/ 6486702 w 6577190"/>
              <a:gd name="connsiteY64" fmla="*/ 3084512 h 3383280"/>
              <a:gd name="connsiteX65" fmla="*/ 6505752 w 6577190"/>
              <a:gd name="connsiteY65" fmla="*/ 3121025 h 3383280"/>
              <a:gd name="connsiteX66" fmla="*/ 6524802 w 6577190"/>
              <a:gd name="connsiteY66" fmla="*/ 3160712 h 3383280"/>
              <a:gd name="connsiteX67" fmla="*/ 6540677 w 6577190"/>
              <a:gd name="connsiteY67" fmla="*/ 3201987 h 3383280"/>
              <a:gd name="connsiteX68" fmla="*/ 6554965 w 6577190"/>
              <a:gd name="connsiteY68" fmla="*/ 3248025 h 3383280"/>
              <a:gd name="connsiteX69" fmla="*/ 6566077 w 6577190"/>
              <a:gd name="connsiteY69" fmla="*/ 3300412 h 3383280"/>
              <a:gd name="connsiteX70" fmla="*/ 6574015 w 6577190"/>
              <a:gd name="connsiteY70" fmla="*/ 3360737 h 3383280"/>
              <a:gd name="connsiteX71" fmla="*/ 6575089 w 6577190"/>
              <a:gd name="connsiteY71" fmla="*/ 3383280 h 3383280"/>
              <a:gd name="connsiteX72" fmla="*/ 0 w 6577190"/>
              <a:gd name="connsiteY72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F87CFA0-2038-40E1-B9C9-7A5AAF96D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" r="2926"/>
          <a:stretch/>
        </p:blipFill>
        <p:spPr>
          <a:xfrm>
            <a:off x="20" y="3383280"/>
            <a:ext cx="6577170" cy="3474720"/>
          </a:xfrm>
          <a:custGeom>
            <a:avLst/>
            <a:gdLst>
              <a:gd name="connsiteX0" fmla="*/ 0 w 6577190"/>
              <a:gd name="connsiteY0" fmla="*/ 0 h 3383280"/>
              <a:gd name="connsiteX1" fmla="*/ 6575040 w 6577190"/>
              <a:gd name="connsiteY1" fmla="*/ 0 h 3383280"/>
              <a:gd name="connsiteX2" fmla="*/ 6574015 w 6577190"/>
              <a:gd name="connsiteY2" fmla="*/ 22542 h 3383280"/>
              <a:gd name="connsiteX3" fmla="*/ 6566077 w 6577190"/>
              <a:gd name="connsiteY3" fmla="*/ 82867 h 3383280"/>
              <a:gd name="connsiteX4" fmla="*/ 6554965 w 6577190"/>
              <a:gd name="connsiteY4" fmla="*/ 135255 h 3383280"/>
              <a:gd name="connsiteX5" fmla="*/ 6540677 w 6577190"/>
              <a:gd name="connsiteY5" fmla="*/ 181292 h 3383280"/>
              <a:gd name="connsiteX6" fmla="*/ 6524802 w 6577190"/>
              <a:gd name="connsiteY6" fmla="*/ 222567 h 3383280"/>
              <a:gd name="connsiteX7" fmla="*/ 6505752 w 6577190"/>
              <a:gd name="connsiteY7" fmla="*/ 262255 h 3383280"/>
              <a:gd name="connsiteX8" fmla="*/ 6467652 w 6577190"/>
              <a:gd name="connsiteY8" fmla="*/ 336867 h 3383280"/>
              <a:gd name="connsiteX9" fmla="*/ 6450190 w 6577190"/>
              <a:gd name="connsiteY9" fmla="*/ 373380 h 3383280"/>
              <a:gd name="connsiteX10" fmla="*/ 6432727 w 6577190"/>
              <a:gd name="connsiteY10" fmla="*/ 416242 h 3383280"/>
              <a:gd name="connsiteX11" fmla="*/ 6418440 w 6577190"/>
              <a:gd name="connsiteY11" fmla="*/ 460692 h 3383280"/>
              <a:gd name="connsiteX12" fmla="*/ 6408915 w 6577190"/>
              <a:gd name="connsiteY12" fmla="*/ 513080 h 3383280"/>
              <a:gd name="connsiteX13" fmla="*/ 6399390 w 6577190"/>
              <a:gd name="connsiteY13" fmla="*/ 573405 h 3383280"/>
              <a:gd name="connsiteX14" fmla="*/ 6397802 w 6577190"/>
              <a:gd name="connsiteY14" fmla="*/ 641667 h 3383280"/>
              <a:gd name="connsiteX15" fmla="*/ 6399390 w 6577190"/>
              <a:gd name="connsiteY15" fmla="*/ 711517 h 3383280"/>
              <a:gd name="connsiteX16" fmla="*/ 6408915 w 6577190"/>
              <a:gd name="connsiteY16" fmla="*/ 770255 h 3383280"/>
              <a:gd name="connsiteX17" fmla="*/ 6418440 w 6577190"/>
              <a:gd name="connsiteY17" fmla="*/ 822642 h 3383280"/>
              <a:gd name="connsiteX18" fmla="*/ 6432727 w 6577190"/>
              <a:gd name="connsiteY18" fmla="*/ 868680 h 3383280"/>
              <a:gd name="connsiteX19" fmla="*/ 6450190 w 6577190"/>
              <a:gd name="connsiteY19" fmla="*/ 911542 h 3383280"/>
              <a:gd name="connsiteX20" fmla="*/ 6467652 w 6577190"/>
              <a:gd name="connsiteY20" fmla="*/ 949642 h 3383280"/>
              <a:gd name="connsiteX21" fmla="*/ 6505752 w 6577190"/>
              <a:gd name="connsiteY21" fmla="*/ 1024255 h 3383280"/>
              <a:gd name="connsiteX22" fmla="*/ 6524802 w 6577190"/>
              <a:gd name="connsiteY22" fmla="*/ 1062355 h 3383280"/>
              <a:gd name="connsiteX23" fmla="*/ 6540677 w 6577190"/>
              <a:gd name="connsiteY23" fmla="*/ 1105217 h 3383280"/>
              <a:gd name="connsiteX24" fmla="*/ 6554965 w 6577190"/>
              <a:gd name="connsiteY24" fmla="*/ 1151255 h 3383280"/>
              <a:gd name="connsiteX25" fmla="*/ 6566077 w 6577190"/>
              <a:gd name="connsiteY25" fmla="*/ 1203642 h 3383280"/>
              <a:gd name="connsiteX26" fmla="*/ 6574015 w 6577190"/>
              <a:gd name="connsiteY26" fmla="*/ 1263967 h 3383280"/>
              <a:gd name="connsiteX27" fmla="*/ 6577190 w 6577190"/>
              <a:gd name="connsiteY27" fmla="*/ 1332230 h 3383280"/>
              <a:gd name="connsiteX28" fmla="*/ 6574015 w 6577190"/>
              <a:gd name="connsiteY28" fmla="*/ 1400492 h 3383280"/>
              <a:gd name="connsiteX29" fmla="*/ 6566077 w 6577190"/>
              <a:gd name="connsiteY29" fmla="*/ 1460817 h 3383280"/>
              <a:gd name="connsiteX30" fmla="*/ 6554965 w 6577190"/>
              <a:gd name="connsiteY30" fmla="*/ 1513205 h 3383280"/>
              <a:gd name="connsiteX31" fmla="*/ 6540677 w 6577190"/>
              <a:gd name="connsiteY31" fmla="*/ 1559242 h 3383280"/>
              <a:gd name="connsiteX32" fmla="*/ 6524802 w 6577190"/>
              <a:gd name="connsiteY32" fmla="*/ 1600517 h 3383280"/>
              <a:gd name="connsiteX33" fmla="*/ 6505752 w 6577190"/>
              <a:gd name="connsiteY33" fmla="*/ 1640205 h 3383280"/>
              <a:gd name="connsiteX34" fmla="*/ 6486702 w 6577190"/>
              <a:gd name="connsiteY34" fmla="*/ 1675130 h 3383280"/>
              <a:gd name="connsiteX35" fmla="*/ 6467652 w 6577190"/>
              <a:gd name="connsiteY35" fmla="*/ 1711642 h 3383280"/>
              <a:gd name="connsiteX36" fmla="*/ 6450190 w 6577190"/>
              <a:gd name="connsiteY36" fmla="*/ 1751330 h 3383280"/>
              <a:gd name="connsiteX37" fmla="*/ 6432727 w 6577190"/>
              <a:gd name="connsiteY37" fmla="*/ 1794192 h 3383280"/>
              <a:gd name="connsiteX38" fmla="*/ 6418440 w 6577190"/>
              <a:gd name="connsiteY38" fmla="*/ 1838642 h 3383280"/>
              <a:gd name="connsiteX39" fmla="*/ 6408915 w 6577190"/>
              <a:gd name="connsiteY39" fmla="*/ 1891030 h 3383280"/>
              <a:gd name="connsiteX40" fmla="*/ 6399390 w 6577190"/>
              <a:gd name="connsiteY40" fmla="*/ 1951355 h 3383280"/>
              <a:gd name="connsiteX41" fmla="*/ 6397802 w 6577190"/>
              <a:gd name="connsiteY41" fmla="*/ 2019617 h 3383280"/>
              <a:gd name="connsiteX42" fmla="*/ 6399390 w 6577190"/>
              <a:gd name="connsiteY42" fmla="*/ 2087880 h 3383280"/>
              <a:gd name="connsiteX43" fmla="*/ 6408915 w 6577190"/>
              <a:gd name="connsiteY43" fmla="*/ 2148205 h 3383280"/>
              <a:gd name="connsiteX44" fmla="*/ 6418440 w 6577190"/>
              <a:gd name="connsiteY44" fmla="*/ 2200592 h 3383280"/>
              <a:gd name="connsiteX45" fmla="*/ 6432727 w 6577190"/>
              <a:gd name="connsiteY45" fmla="*/ 2246630 h 3383280"/>
              <a:gd name="connsiteX46" fmla="*/ 6450190 w 6577190"/>
              <a:gd name="connsiteY46" fmla="*/ 2287905 h 3383280"/>
              <a:gd name="connsiteX47" fmla="*/ 6467652 w 6577190"/>
              <a:gd name="connsiteY47" fmla="*/ 2327592 h 3383280"/>
              <a:gd name="connsiteX48" fmla="*/ 6486702 w 6577190"/>
              <a:gd name="connsiteY48" fmla="*/ 2365692 h 3383280"/>
              <a:gd name="connsiteX49" fmla="*/ 6505752 w 6577190"/>
              <a:gd name="connsiteY49" fmla="*/ 2402205 h 3383280"/>
              <a:gd name="connsiteX50" fmla="*/ 6524802 w 6577190"/>
              <a:gd name="connsiteY50" fmla="*/ 2440305 h 3383280"/>
              <a:gd name="connsiteX51" fmla="*/ 6540677 w 6577190"/>
              <a:gd name="connsiteY51" fmla="*/ 2481580 h 3383280"/>
              <a:gd name="connsiteX52" fmla="*/ 6554965 w 6577190"/>
              <a:gd name="connsiteY52" fmla="*/ 2529205 h 3383280"/>
              <a:gd name="connsiteX53" fmla="*/ 6566077 w 6577190"/>
              <a:gd name="connsiteY53" fmla="*/ 2581592 h 3383280"/>
              <a:gd name="connsiteX54" fmla="*/ 6574015 w 6577190"/>
              <a:gd name="connsiteY54" fmla="*/ 2638742 h 3383280"/>
              <a:gd name="connsiteX55" fmla="*/ 6577190 w 6577190"/>
              <a:gd name="connsiteY55" fmla="*/ 2708592 h 3383280"/>
              <a:gd name="connsiteX56" fmla="*/ 6574015 w 6577190"/>
              <a:gd name="connsiteY56" fmla="*/ 2776855 h 3383280"/>
              <a:gd name="connsiteX57" fmla="*/ 6566077 w 6577190"/>
              <a:gd name="connsiteY57" fmla="*/ 2837180 h 3383280"/>
              <a:gd name="connsiteX58" fmla="*/ 6554965 w 6577190"/>
              <a:gd name="connsiteY58" fmla="*/ 2886392 h 3383280"/>
              <a:gd name="connsiteX59" fmla="*/ 6540677 w 6577190"/>
              <a:gd name="connsiteY59" fmla="*/ 2932430 h 3383280"/>
              <a:gd name="connsiteX60" fmla="*/ 6524802 w 6577190"/>
              <a:gd name="connsiteY60" fmla="*/ 2973705 h 3383280"/>
              <a:gd name="connsiteX61" fmla="*/ 6507340 w 6577190"/>
              <a:gd name="connsiteY61" fmla="*/ 3013392 h 3383280"/>
              <a:gd name="connsiteX62" fmla="*/ 6489877 w 6577190"/>
              <a:gd name="connsiteY62" fmla="*/ 3048317 h 3383280"/>
              <a:gd name="connsiteX63" fmla="*/ 6470827 w 6577190"/>
              <a:gd name="connsiteY63" fmla="*/ 3086417 h 3383280"/>
              <a:gd name="connsiteX64" fmla="*/ 6451777 w 6577190"/>
              <a:gd name="connsiteY64" fmla="*/ 3122930 h 3383280"/>
              <a:gd name="connsiteX65" fmla="*/ 6435902 w 6577190"/>
              <a:gd name="connsiteY65" fmla="*/ 3165792 h 3383280"/>
              <a:gd name="connsiteX66" fmla="*/ 6420027 w 6577190"/>
              <a:gd name="connsiteY66" fmla="*/ 3208655 h 3383280"/>
              <a:gd name="connsiteX67" fmla="*/ 6410502 w 6577190"/>
              <a:gd name="connsiteY67" fmla="*/ 3261042 h 3383280"/>
              <a:gd name="connsiteX68" fmla="*/ 6402565 w 6577190"/>
              <a:gd name="connsiteY68" fmla="*/ 3316605 h 3383280"/>
              <a:gd name="connsiteX69" fmla="*/ 6397802 w 6577190"/>
              <a:gd name="connsiteY69" fmla="*/ 3383280 h 3383280"/>
              <a:gd name="connsiteX70" fmla="*/ 0 w 6577190"/>
              <a:gd name="connsiteY70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8127E-8883-40DE-840B-3B8234381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tx1"/>
                </a:solidFill>
              </a:rPr>
              <a:t>OLEDS besitzen Optimierungsbedarf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Produktionskosten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Lebenszeit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Effizienz </a:t>
            </a:r>
          </a:p>
          <a:p>
            <a:pPr lvl="1"/>
            <a:r>
              <a:rPr lang="de-DE">
                <a:solidFill>
                  <a:schemeClr val="tx1"/>
                </a:solidFill>
              </a:rPr>
              <a:t>Helligkeit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A28C2E-174E-49F7-BB94-D4ED0E7C7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1913" y="5924550"/>
            <a:ext cx="4045133" cy="79461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/>
              <a:t>Oben</a:t>
            </a:r>
            <a:r>
              <a:rPr lang="en-US" sz="1000" dirty="0"/>
              <a:t> </a:t>
            </a:r>
            <a:r>
              <a:rPr lang="en-US" sz="1000" dirty="0" err="1"/>
              <a:t>rechts</a:t>
            </a:r>
            <a:r>
              <a:rPr lang="en-US" sz="1000" dirty="0"/>
              <a:t>:  OLED screens and the technology of the future, Queen Elizabeth Prize for Engineering Foundation,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000" dirty="0" err="1"/>
              <a:t>Unten</a:t>
            </a:r>
            <a:r>
              <a:rPr lang="en-US" sz="1000" dirty="0"/>
              <a:t> </a:t>
            </a:r>
            <a:r>
              <a:rPr lang="en-US" sz="1000" dirty="0" err="1"/>
              <a:t>rechts</a:t>
            </a:r>
            <a:r>
              <a:rPr lang="en-US" sz="1000" dirty="0"/>
              <a:t>: </a:t>
            </a:r>
            <a:r>
              <a:rPr lang="de-DE" sz="1000" dirty="0"/>
              <a:t>ISE 2018: LG </a:t>
            </a:r>
            <a:r>
              <a:rPr lang="de-DE" sz="1000" dirty="0" err="1"/>
              <a:t>puts</a:t>
            </a:r>
            <a:r>
              <a:rPr lang="de-DE" sz="1000" dirty="0"/>
              <a:t> </a:t>
            </a:r>
            <a:r>
              <a:rPr lang="de-DE" sz="1000" dirty="0" err="1"/>
              <a:t>focus</a:t>
            </a:r>
            <a:r>
              <a:rPr lang="de-DE" sz="1000" dirty="0"/>
              <a:t> on Transparent OLED, Duncan Proctor, 2018</a:t>
            </a:r>
            <a:endParaRPr lang="en-US" sz="10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F9BA9F-3744-437A-8733-D9A1A383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8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7F3FCC-5D25-4ACC-9B5D-85385273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EFE2C-BF2A-4541-AE59-E7E6D1E9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A57523-8C0F-4558-BF10-C94FE6E1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9F0F0E9-C9B1-44D4-BF71-09F475900319}"/>
              </a:ext>
            </a:extLst>
          </p:cNvPr>
          <p:cNvSpPr/>
          <p:nvPr/>
        </p:nvSpPr>
        <p:spPr>
          <a:xfrm>
            <a:off x="2717800" y="2908300"/>
            <a:ext cx="1587500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3D4164D-2B32-4E1B-8D6B-1C3BBE57EB2A}"/>
              </a:ext>
            </a:extLst>
          </p:cNvPr>
          <p:cNvSpPr/>
          <p:nvPr/>
        </p:nvSpPr>
        <p:spPr>
          <a:xfrm>
            <a:off x="5194298" y="2895600"/>
            <a:ext cx="1384300" cy="863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D249E0-8658-429D-B5FB-7D56C1747F5C}"/>
              </a:ext>
            </a:extLst>
          </p:cNvPr>
          <p:cNvSpPr/>
          <p:nvPr/>
        </p:nvSpPr>
        <p:spPr>
          <a:xfrm>
            <a:off x="7797800" y="3225800"/>
            <a:ext cx="2032000" cy="863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9360E2C-8EDE-4A28-BC86-34630DD4D1F8}"/>
              </a:ext>
            </a:extLst>
          </p:cNvPr>
          <p:cNvSpPr/>
          <p:nvPr/>
        </p:nvSpPr>
        <p:spPr>
          <a:xfrm>
            <a:off x="2717800" y="4851400"/>
            <a:ext cx="1968500" cy="1028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334815-D123-450B-AC30-D175115D0E23}"/>
              </a:ext>
            </a:extLst>
          </p:cNvPr>
          <p:cNvSpPr/>
          <p:nvPr/>
        </p:nvSpPr>
        <p:spPr>
          <a:xfrm>
            <a:off x="6096000" y="4851400"/>
            <a:ext cx="1409702" cy="863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4B852EF-0ECA-42FA-A485-4F9E896A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0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08626-4414-4ED3-85EA-EC61E4068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Festkörper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DDAD7-278D-4EAB-AFF4-D3353E28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530" y="2890008"/>
            <a:ext cx="7076114" cy="10779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800" dirty="0"/>
              <a:t>Verbindungen mit C-Atomen als wesentlichen Strukturelementen die </a:t>
            </a:r>
            <a:r>
              <a:rPr lang="el-GR" sz="2800" dirty="0"/>
              <a:t>π</a:t>
            </a:r>
            <a:r>
              <a:rPr lang="de-DE" sz="2800" dirty="0"/>
              <a:t>-Elektronensysteme im Gerüst enthalten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77E700-CC43-4534-83D2-F5AD57EB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0238E7E-852E-4888-87F5-2C9D2DE3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Organische</a:t>
            </a:r>
            <a:r>
              <a:rPr lang="en-US" dirty="0"/>
              <a:t> </a:t>
            </a:r>
            <a:r>
              <a:rPr lang="en-US" dirty="0" err="1"/>
              <a:t>Molekulare</a:t>
            </a:r>
            <a:r>
              <a:rPr lang="en-US" dirty="0"/>
              <a:t> </a:t>
            </a:r>
            <a:r>
              <a:rPr lang="en-US" dirty="0" err="1"/>
              <a:t>Festkörper</a:t>
            </a:r>
            <a:r>
              <a:rPr lang="en-US" dirty="0"/>
              <a:t>, Markus </a:t>
            </a:r>
            <a:r>
              <a:rPr lang="en-US" dirty="0" err="1"/>
              <a:t>Schwoerer</a:t>
            </a:r>
            <a:r>
              <a:rPr lang="en-US" dirty="0"/>
              <a:t> und Hans Christoph Wolf, 2005, WILEY-VCH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B333-27F9-474F-895F-5AE73D52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356006">
            <a:off x="9372618" y="4456685"/>
            <a:ext cx="1420468" cy="13456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B97B93-F814-4BB2-B9EC-7337D483DBA4}"/>
              </a:ext>
            </a:extLst>
          </p:cNvPr>
          <p:cNvSpPr txBox="1"/>
          <p:nvPr/>
        </p:nvSpPr>
        <p:spPr>
          <a:xfrm>
            <a:off x="9527967" y="5866225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Benzolring</a:t>
            </a:r>
          </a:p>
        </p:txBody>
      </p:sp>
    </p:spTree>
    <p:extLst>
      <p:ext uri="{BB962C8B-B14F-4D97-AF65-F5344CB8AC3E}">
        <p14:creationId xmlns:p14="http://schemas.microsoft.com/office/powerpoint/2010/main" val="429113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B3F025-FAAC-46F7-A0C9-2AA0717F846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4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sz="4800" dirty="0"/>
                  <a:t>-Elektronensysteme</a:t>
                </a:r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46B3F025-FAAC-46F7-A0C9-2AA0717F8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1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F094BB-DED2-4DA5-AB14-BB9CAA92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DE84174-31B2-474A-ADD3-41A2B7D59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0759" y="1718762"/>
            <a:ext cx="5390480" cy="37499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D9BF2E6-8142-4E82-9CC9-2860A724850C}"/>
              </a:ext>
            </a:extLst>
          </p:cNvPr>
          <p:cNvSpPr txBox="1"/>
          <p:nvPr/>
        </p:nvSpPr>
        <p:spPr>
          <a:xfrm>
            <a:off x="5514069" y="5603333"/>
            <a:ext cx="1653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Ethene</a:t>
            </a:r>
            <a:endParaRPr lang="de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732055-5870-41F9-A8BC-95A1D41C798C}"/>
                  </a:ext>
                </a:extLst>
              </p:cNvPr>
              <p:cNvSpPr txBox="1"/>
              <p:nvPr/>
            </p:nvSpPr>
            <p:spPr>
              <a:xfrm>
                <a:off x="7475144" y="3593712"/>
                <a:ext cx="185980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de-DE" sz="2800" b="0" dirty="0">
                    <a:solidFill>
                      <a:schemeClr val="accent2"/>
                    </a:solidFill>
                  </a:rPr>
                  <a:t> -</a:t>
                </a:r>
                <a:r>
                  <a:rPr lang="de-DE" sz="2800" b="0" dirty="0"/>
                  <a:t> </a:t>
                </a:r>
                <a:r>
                  <a:rPr lang="de-DE" sz="2800" b="0" dirty="0">
                    <a:solidFill>
                      <a:schemeClr val="accent2"/>
                    </a:solidFill>
                  </a:rPr>
                  <a:t>Bindung</a:t>
                </a:r>
                <a:br>
                  <a:rPr lang="de-DE" sz="2800" b="0" dirty="0"/>
                </a:br>
                <a:endParaRPr lang="de-DE" sz="28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732055-5870-41F9-A8BC-95A1D41C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144" y="3593712"/>
                <a:ext cx="1859805" cy="954107"/>
              </a:xfrm>
              <a:prstGeom prst="rect">
                <a:avLst/>
              </a:prstGeom>
              <a:blipFill>
                <a:blip r:embed="rId5"/>
                <a:stretch>
                  <a:fillRect t="-7051" r="-59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7451BE9-22EB-4132-BDB2-FEDECD2B7AB3}"/>
                  </a:ext>
                </a:extLst>
              </p:cNvPr>
              <p:cNvSpPr txBox="1"/>
              <p:nvPr/>
            </p:nvSpPr>
            <p:spPr>
              <a:xfrm>
                <a:off x="5158242" y="2490888"/>
                <a:ext cx="18755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8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de-DE" sz="2800" b="0" dirty="0">
                    <a:solidFill>
                      <a:schemeClr val="accent3"/>
                    </a:solidFill>
                  </a:rPr>
                  <a:t> - Bindung</a:t>
                </a:r>
                <a:br>
                  <a:rPr lang="de-DE" sz="2800" b="0" dirty="0"/>
                </a:br>
                <a:endParaRPr lang="de-DE" sz="28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07451BE9-22EB-4132-BDB2-FEDECD2B7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42" y="2490888"/>
                <a:ext cx="1875513" cy="954107"/>
              </a:xfrm>
              <a:prstGeom prst="rect">
                <a:avLst/>
              </a:prstGeom>
              <a:blipFill>
                <a:blip r:embed="rId6"/>
                <a:stretch>
                  <a:fillRect t="-7051" r="-58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34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C55447-9084-42EE-BC0E-FB513569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Sp</a:t>
            </a:r>
            <a:r>
              <a:rPr lang="de-DE" baseline="30000" dirty="0"/>
              <a:t>2 </a:t>
            </a:r>
            <a:r>
              <a:rPr lang="de-DE" dirty="0"/>
              <a:t>– Hybridisierung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035BF5-3FEE-4603-831C-139D7EC2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B170589-BFF7-4EFE-ACCF-02E8564758AA}"/>
              </a:ext>
            </a:extLst>
          </p:cNvPr>
          <p:cNvSpPr txBox="1"/>
          <p:nvPr/>
        </p:nvSpPr>
        <p:spPr>
          <a:xfrm>
            <a:off x="1760302" y="4904344"/>
            <a:ext cx="4137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Termschema</a:t>
            </a:r>
            <a:r>
              <a:rPr lang="de-DE" sz="2400" dirty="0"/>
              <a:t> von Kohlenstoff C </a:t>
            </a:r>
          </a:p>
          <a:p>
            <a:r>
              <a:rPr lang="de-DE" sz="2400" dirty="0"/>
              <a:t>im Grundzustand.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5A361C7-ED5A-412A-B611-C5C445305327}"/>
              </a:ext>
            </a:extLst>
          </p:cNvPr>
          <p:cNvGrpSpPr/>
          <p:nvPr/>
        </p:nvGrpSpPr>
        <p:grpSpPr>
          <a:xfrm>
            <a:off x="1760302" y="2106936"/>
            <a:ext cx="3046749" cy="2797408"/>
            <a:chOff x="1744979" y="2798190"/>
            <a:chExt cx="3046749" cy="2797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A8609B4-0103-42D1-A878-BC1998E839D1}"/>
                    </a:ext>
                  </a:extLst>
                </p:cNvPr>
                <p:cNvSpPr txBox="1"/>
                <p:nvPr/>
              </p:nvSpPr>
              <p:spPr>
                <a:xfrm>
                  <a:off x="2417354" y="4949267"/>
                  <a:ext cx="1613226" cy="6463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sz="2400" b="0" dirty="0"/>
                </a:p>
                <a:p>
                  <a:endParaRPr lang="de-DE" dirty="0"/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A8609B4-0103-42D1-A878-BC1998E83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354" y="4949267"/>
                  <a:ext cx="1613226" cy="646331"/>
                </a:xfrm>
                <a:prstGeom prst="rect">
                  <a:avLst/>
                </a:prstGeom>
                <a:blipFill>
                  <a:blip r:embed="rId14"/>
                  <a:stretch>
                    <a:fillRect l="-37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AA9CEEA-A4A3-467B-9995-C79E9F06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744979" y="2798190"/>
              <a:ext cx="2727962" cy="19169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58FD788-0DE3-4925-8887-60307CF53EBB}"/>
                    </a:ext>
                  </a:extLst>
                </p:cNvPr>
                <p:cNvSpPr txBox="1"/>
                <p:nvPr/>
              </p:nvSpPr>
              <p:spPr>
                <a:xfrm>
                  <a:off x="4468306" y="3089650"/>
                  <a:ext cx="3234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F58FD788-0DE3-4925-8887-60307CF53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306" y="3089650"/>
                  <a:ext cx="32342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4528" r="-20755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F899647-60B0-4C31-995E-91DEDB8C3051}"/>
                    </a:ext>
                  </a:extLst>
                </p:cNvPr>
                <p:cNvSpPr txBox="1"/>
                <p:nvPr/>
              </p:nvSpPr>
              <p:spPr>
                <a:xfrm>
                  <a:off x="4472257" y="4151822"/>
                  <a:ext cx="1762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F899647-60B0-4C31-995E-91DEDB8C3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257" y="4151822"/>
                  <a:ext cx="17626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7241" r="-13793" b="-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70423858-557E-4DC1-8E86-D3414ED86A38}"/>
                    </a:ext>
                  </a:extLst>
                </p:cNvPr>
                <p:cNvSpPr txBox="1"/>
                <p:nvPr/>
              </p:nvSpPr>
              <p:spPr>
                <a:xfrm>
                  <a:off x="4458403" y="3623882"/>
                  <a:ext cx="304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70423858-557E-4DC1-8E86-D3414ED86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403" y="3623882"/>
                  <a:ext cx="304506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000" r="-14000" b="-869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EB61D743-B054-4823-8680-F2C7D83B26A6}"/>
              </a:ext>
            </a:extLst>
          </p:cNvPr>
          <p:cNvSpPr txBox="1"/>
          <p:nvPr/>
        </p:nvSpPr>
        <p:spPr>
          <a:xfrm>
            <a:off x="7277488" y="4904343"/>
            <a:ext cx="314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Termschema</a:t>
            </a:r>
            <a:r>
              <a:rPr lang="de-DE" sz="2400" dirty="0"/>
              <a:t> von C mit</a:t>
            </a:r>
          </a:p>
          <a:p>
            <a:r>
              <a:rPr lang="de-DE" sz="2400" dirty="0"/>
              <a:t>sp</a:t>
            </a:r>
            <a:r>
              <a:rPr lang="de-DE" sz="2400" baseline="30000" dirty="0"/>
              <a:t>2</a:t>
            </a:r>
            <a:r>
              <a:rPr lang="de-DE" sz="2400" dirty="0"/>
              <a:t> – Hybridisierung.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67D9B-8FC8-4BA0-A323-4ACF4A9F09BC}"/>
              </a:ext>
            </a:extLst>
          </p:cNvPr>
          <p:cNvGrpSpPr/>
          <p:nvPr/>
        </p:nvGrpSpPr>
        <p:grpSpPr>
          <a:xfrm>
            <a:off x="6998811" y="2106936"/>
            <a:ext cx="3150995" cy="2767609"/>
            <a:chOff x="7057534" y="2798190"/>
            <a:chExt cx="3150995" cy="276760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AC9BAA5F-2F5D-4A17-A17F-4A8519D7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7534" y="2798190"/>
              <a:ext cx="2727962" cy="19169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DBD3B7-4B4E-4475-BAC3-C16FCF8C451D}"/>
                    </a:ext>
                  </a:extLst>
                </p:cNvPr>
                <p:cNvSpPr txBox="1"/>
                <p:nvPr/>
              </p:nvSpPr>
              <p:spPr>
                <a:xfrm>
                  <a:off x="9685885" y="3478653"/>
                  <a:ext cx="52264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DE" b="0" dirty="0"/>
                </a:p>
                <a:p>
                  <a:endParaRPr lang="de-DE" b="0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57DBD3B7-4B4E-4475-BAC3-C16FCF8C4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5885" y="3478653"/>
                  <a:ext cx="522644" cy="553998"/>
                </a:xfrm>
                <a:prstGeom prst="rect">
                  <a:avLst/>
                </a:prstGeom>
                <a:blipFill>
                  <a:blip r:embed="rId22"/>
                  <a:stretch>
                    <a:fillRect t="-109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245FC335-533E-4112-9917-EF209EE5667E}"/>
                    </a:ext>
                  </a:extLst>
                </p:cNvPr>
                <p:cNvSpPr txBox="1"/>
                <p:nvPr/>
              </p:nvSpPr>
              <p:spPr>
                <a:xfrm>
                  <a:off x="9785496" y="3089649"/>
                  <a:ext cx="3234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245FC335-533E-4112-9917-EF209EE56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496" y="3089649"/>
                  <a:ext cx="323422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24528" r="-20755" b="-3478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6A1F6BD-E376-4578-850B-C473B1E6DC88}"/>
                    </a:ext>
                  </a:extLst>
                </p:cNvPr>
                <p:cNvSpPr txBox="1"/>
                <p:nvPr/>
              </p:nvSpPr>
              <p:spPr>
                <a:xfrm>
                  <a:off x="9785496" y="4149090"/>
                  <a:ext cx="1762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b="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26A1F6BD-E376-4578-850B-C473B1E6D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496" y="4149090"/>
                  <a:ext cx="176267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E3DD2F6F-51F7-449A-81E2-D66A45085662}"/>
                    </a:ext>
                  </a:extLst>
                </p:cNvPr>
                <p:cNvSpPr/>
                <p:nvPr/>
              </p:nvSpPr>
              <p:spPr>
                <a:xfrm>
                  <a:off x="8150731" y="4827135"/>
                  <a:ext cx="1613226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𝑠𝑝</m:t>
                        </m:r>
                        <m:sSup>
                          <m:sSupPr>
                            <m:ctrlP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de-DE" sz="2400" b="0" dirty="0"/>
                </a:p>
                <a:p>
                  <a:endParaRPr lang="de-DE" dirty="0"/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E3DD2F6F-51F7-449A-81E2-D66A45085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0731" y="4827135"/>
                  <a:ext cx="1613226" cy="738664"/>
                </a:xfrm>
                <a:prstGeom prst="rect">
                  <a:avLst/>
                </a:prstGeom>
                <a:blipFill>
                  <a:blip r:embed="rId25"/>
                  <a:stretch>
                    <a:fillRect l="-755" r="-301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129DB3-C6EC-4FA4-85FF-3A026EFE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Elektronenkonfiguration des Kohlenstoff-Atoms im Überblick, Thomas Musolf, 2015, https://chemiezauber.de/inhalt/q1/aufbau-der-materie/bindungsmodelle/kohlenstoffverbindungen/845-elektronenkonfiguration-des-kohlenstoff-atoms-im-%C3%BCberblick.html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5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85BDD-3AC5-41EC-938D-5A42D62D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Hybridisierung von </a:t>
            </a:r>
            <a:r>
              <a:rPr lang="de-DE" dirty="0" err="1"/>
              <a:t>Ethene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A96784-B853-4DD7-AA4B-6B657B68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9095"/>
            <a:ext cx="2819399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FC4A86-A76A-4777-A471-DEEBA1DC2CCD}"/>
              </a:ext>
            </a:extLst>
          </p:cNvPr>
          <p:cNvSpPr txBox="1"/>
          <p:nvPr/>
        </p:nvSpPr>
        <p:spPr>
          <a:xfrm>
            <a:off x="7486455" y="3429000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372B661F-1D25-4DA6-A4DD-D50F308B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292" y="1874517"/>
            <a:ext cx="6171416" cy="40555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A9F15FF-1ABB-4808-8FD8-631BCB62F064}"/>
              </a:ext>
            </a:extLst>
          </p:cNvPr>
          <p:cNvSpPr txBox="1"/>
          <p:nvPr/>
        </p:nvSpPr>
        <p:spPr>
          <a:xfrm>
            <a:off x="4461705" y="5648881"/>
            <a:ext cx="3758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sp</a:t>
            </a:r>
            <a:r>
              <a:rPr lang="de-DE" sz="2400" dirty="0"/>
              <a:t> – Orbitale von </a:t>
            </a:r>
            <a:r>
              <a:rPr lang="de-DE" sz="2400" dirty="0" err="1"/>
              <a:t>Ethene</a:t>
            </a:r>
            <a:endParaRPr lang="de-DE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A3279-3865-4990-A2EB-481EEBC1D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sp^2 hybridization, Jay, Khan Academy, https://www.khanacademy.org/science/chemistry/chemical-bonds/hybridization-and-hybrid-orbitals-chemistry/v/sp2-hybridization-jay-final</a:t>
            </a:r>
          </a:p>
        </p:txBody>
      </p:sp>
    </p:spTree>
    <p:extLst>
      <p:ext uri="{BB962C8B-B14F-4D97-AF65-F5344CB8AC3E}">
        <p14:creationId xmlns:p14="http://schemas.microsoft.com/office/powerpoint/2010/main" val="82682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85BDD-3AC5-41EC-938D-5A42D62DA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de-DE" dirty="0"/>
              <a:t>Hybridisierung von </a:t>
            </a:r>
            <a:r>
              <a:rPr lang="de-DE" dirty="0" err="1"/>
              <a:t>Ethene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A96784-B853-4DD7-AA4B-6B657B68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9095"/>
            <a:ext cx="2819399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FC4A86-A76A-4777-A471-DEEBA1DC2CCD}"/>
              </a:ext>
            </a:extLst>
          </p:cNvPr>
          <p:cNvSpPr txBox="1"/>
          <p:nvPr/>
        </p:nvSpPr>
        <p:spPr>
          <a:xfrm>
            <a:off x="7486455" y="3429000"/>
            <a:ext cx="3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35602-D154-46C9-8F3B-4CB7A0833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292" y="1996507"/>
            <a:ext cx="6171416" cy="393351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A9B17E-FE45-4120-81CC-F0FA2C560415}"/>
              </a:ext>
            </a:extLst>
          </p:cNvPr>
          <p:cNvSpPr txBox="1"/>
          <p:nvPr/>
        </p:nvSpPr>
        <p:spPr>
          <a:xfrm>
            <a:off x="4611147" y="5648881"/>
            <a:ext cx="34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 – Orbitale von </a:t>
            </a:r>
            <a:r>
              <a:rPr lang="de-DE" sz="2400" dirty="0" err="1"/>
              <a:t>Ethene</a:t>
            </a:r>
            <a:r>
              <a:rPr lang="de-DE" sz="2400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D47669-8295-4499-BE40-3F426123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Nach</a:t>
            </a:r>
            <a:r>
              <a:rPr lang="en-US" dirty="0"/>
              <a:t>: sp^2 hybridization, Jay, Khan Academy, https://www.khanacademy.org/science/chemistry/chemical-bonds/hybridization-and-hybrid-orbitals-chemistry/v/sp2-hybridization-jay-final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6D7F20-E4F3-4A16-A4E9-EBA425C64AB4}"/>
              </a:ext>
            </a:extLst>
          </p:cNvPr>
          <p:cNvCxnSpPr/>
          <p:nvPr/>
        </p:nvCxnSpPr>
        <p:spPr>
          <a:xfrm>
            <a:off x="5373278" y="2988297"/>
            <a:ext cx="1651104" cy="0"/>
          </a:xfrm>
          <a:prstGeom prst="line">
            <a:avLst/>
          </a:prstGeom>
          <a:ln w="50800"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DFCFF70-74C8-4B09-892F-61C9677FB3FB}"/>
              </a:ext>
            </a:extLst>
          </p:cNvPr>
          <p:cNvCxnSpPr/>
          <p:nvPr/>
        </p:nvCxnSpPr>
        <p:spPr>
          <a:xfrm>
            <a:off x="5373278" y="4856376"/>
            <a:ext cx="1651104" cy="0"/>
          </a:xfrm>
          <a:prstGeom prst="line">
            <a:avLst/>
          </a:prstGeom>
          <a:ln w="50800"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2B375A-BEE7-47D2-B74B-7B0CBDE5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Halbleiter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0708E-77F0-408A-ACE2-1CE74281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75157"/>
            <a:ext cx="10178322" cy="3593591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2 Arten von organischen Halbleitern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13D96F-42E1-4391-8772-A49D2F89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8D23A8-D283-40AC-A730-2E0E951F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of Organic Semiconductors, Wolfgang Brütting, 2005, Wiley-VCH;  2. Molecular Orbital Analysis of Ethene Dimerisation, Dr. Ian Hunt, University of Calgary, http://www.chem.ucalgary.ca/courses/351/Carey5th/Ch10/ch10-6-4.html</a:t>
            </a:r>
            <a:endParaRPr lang="en-US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D3431573-8B70-4E89-A39C-ED9BBB0C495A}"/>
              </a:ext>
            </a:extLst>
          </p:cNvPr>
          <p:cNvGrpSpPr/>
          <p:nvPr/>
        </p:nvGrpSpPr>
        <p:grpSpPr>
          <a:xfrm>
            <a:off x="3399934" y="2872004"/>
            <a:ext cx="6966459" cy="2080730"/>
            <a:chOff x="3503629" y="2249835"/>
            <a:chExt cx="6966459" cy="2080730"/>
          </a:xfrm>
        </p:grpSpPr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7F59F047-8153-4D32-9788-E6A95AB18C4E}"/>
                </a:ext>
              </a:extLst>
            </p:cNvPr>
            <p:cNvSpPr/>
            <p:nvPr/>
          </p:nvSpPr>
          <p:spPr>
            <a:xfrm rot="7811325">
              <a:off x="5224587" y="2542288"/>
              <a:ext cx="790229" cy="3103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3BFE5F90-35E1-4EFF-B367-171B7A63DB60}"/>
                </a:ext>
              </a:extLst>
            </p:cNvPr>
            <p:cNvSpPr/>
            <p:nvPr/>
          </p:nvSpPr>
          <p:spPr>
            <a:xfrm rot="2902454">
              <a:off x="6828031" y="2521846"/>
              <a:ext cx="854415" cy="3103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56EDA97-C98F-43F8-92E8-048D0B4BC798}"/>
                </a:ext>
              </a:extLst>
            </p:cNvPr>
            <p:cNvSpPr txBox="1"/>
            <p:nvPr/>
          </p:nvSpPr>
          <p:spPr>
            <a:xfrm>
              <a:off x="7457682" y="3180417"/>
              <a:ext cx="1058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accent6"/>
                  </a:solidFill>
                </a:rPr>
                <a:t>Polymere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48FDD78-3F73-42AC-BEFD-DD7430D03A01}"/>
                </a:ext>
              </a:extLst>
            </p:cNvPr>
            <p:cNvSpPr/>
            <p:nvPr/>
          </p:nvSpPr>
          <p:spPr>
            <a:xfrm>
              <a:off x="4445286" y="3961233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de-DE" dirty="0">
                <a:solidFill>
                  <a:schemeClr val="accent6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F5969B9-ACFE-43CE-97D9-AA6D7835D5AB}"/>
                </a:ext>
              </a:extLst>
            </p:cNvPr>
            <p:cNvSpPr txBox="1"/>
            <p:nvPr/>
          </p:nvSpPr>
          <p:spPr>
            <a:xfrm>
              <a:off x="4579031" y="3200870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accent6"/>
                  </a:solidFill>
                </a:rPr>
                <a:t>Moleküle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191E4C0-270D-470F-8470-E41CE41D66FB}"/>
                </a:ext>
              </a:extLst>
            </p:cNvPr>
            <p:cNvSpPr txBox="1"/>
            <p:nvPr/>
          </p:nvSpPr>
          <p:spPr>
            <a:xfrm>
              <a:off x="3503629" y="3961233"/>
              <a:ext cx="6966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Soll ich hier noch eine Abbildung von Polymer und Polymere reinpacken?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9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418BF-D92D-4DF0-9998-AE978177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Organische Halbleiter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13EA12-F133-49A1-88C7-4046ACB8C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Van der Waals gebunden</a:t>
            </a:r>
          </a:p>
          <a:p>
            <a:endParaRPr lang="de-DE" dirty="0">
              <a:ea typeface="Cambria Math" panose="02040503050406030204" pitchFamily="18" charset="0"/>
            </a:endParaRPr>
          </a:p>
          <a:p>
            <a:r>
              <a:rPr lang="de-DE" b="0" dirty="0">
                <a:ea typeface="Cambria Math" panose="02040503050406030204" pitchFamily="18" charset="0"/>
              </a:rPr>
              <a:t>Valenzband   --  </a:t>
            </a:r>
            <a:r>
              <a:rPr lang="de-DE" b="1" dirty="0" err="1"/>
              <a:t>H</a:t>
            </a:r>
            <a:r>
              <a:rPr lang="de-DE" dirty="0" err="1"/>
              <a:t>ighest</a:t>
            </a:r>
            <a:r>
              <a:rPr lang="de-DE" dirty="0"/>
              <a:t> </a:t>
            </a:r>
            <a:r>
              <a:rPr lang="de-DE" b="1" dirty="0" err="1"/>
              <a:t>O</a:t>
            </a:r>
            <a:r>
              <a:rPr lang="de-DE" dirty="0" err="1"/>
              <a:t>ccupied</a:t>
            </a:r>
            <a:r>
              <a:rPr lang="de-DE" dirty="0"/>
              <a:t> </a:t>
            </a:r>
            <a:r>
              <a:rPr lang="de-DE" b="1" dirty="0" err="1"/>
              <a:t>M</a:t>
            </a:r>
            <a:r>
              <a:rPr lang="de-DE" dirty="0" err="1"/>
              <a:t>olecular</a:t>
            </a:r>
            <a:r>
              <a:rPr lang="de-DE" dirty="0"/>
              <a:t> </a:t>
            </a:r>
            <a:r>
              <a:rPr lang="de-DE" b="1" dirty="0"/>
              <a:t>O</a:t>
            </a:r>
            <a:r>
              <a:rPr lang="de-DE" dirty="0"/>
              <a:t>rbital   (HOMO)</a:t>
            </a:r>
            <a:endParaRPr lang="de-DE" b="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de-DE" b="0" dirty="0">
                <a:ea typeface="Cambria Math" panose="02040503050406030204" pitchFamily="18" charset="0"/>
              </a:rPr>
              <a:t>   </a:t>
            </a:r>
          </a:p>
          <a:p>
            <a:pPr marL="0" indent="0">
              <a:buNone/>
            </a:pPr>
            <a:endParaRPr lang="de-DE" dirty="0">
              <a:ea typeface="Cambria Math" panose="02040503050406030204" pitchFamily="18" charset="0"/>
            </a:endParaRPr>
          </a:p>
          <a:p>
            <a:r>
              <a:rPr lang="de-DE" b="0" dirty="0">
                <a:ea typeface="Cambria Math" panose="02040503050406030204" pitchFamily="18" charset="0"/>
              </a:rPr>
              <a:t>Leitungsband --</a:t>
            </a:r>
            <a:r>
              <a:rPr lang="de-DE" dirty="0">
                <a:ea typeface="Cambria Math" panose="02040503050406030204" pitchFamily="18" charset="0"/>
                <a:sym typeface="Wingdings" panose="05000000000000000000" pitchFamily="2" charset="2"/>
              </a:rPr>
              <a:t>  </a:t>
            </a:r>
            <a:r>
              <a:rPr lang="de-DE" b="1" dirty="0" err="1"/>
              <a:t>L</a:t>
            </a:r>
            <a:r>
              <a:rPr lang="de-DE" dirty="0" err="1"/>
              <a:t>owest</a:t>
            </a:r>
            <a:r>
              <a:rPr lang="de-DE" dirty="0"/>
              <a:t> </a:t>
            </a:r>
            <a:r>
              <a:rPr lang="de-DE" b="1" dirty="0" err="1"/>
              <a:t>U</a:t>
            </a:r>
            <a:r>
              <a:rPr lang="de-DE" dirty="0" err="1"/>
              <a:t>noccupied</a:t>
            </a:r>
            <a:r>
              <a:rPr lang="de-DE" dirty="0"/>
              <a:t> </a:t>
            </a:r>
            <a:r>
              <a:rPr lang="de-DE" b="1" dirty="0" err="1"/>
              <a:t>M</a:t>
            </a:r>
            <a:r>
              <a:rPr lang="de-DE" dirty="0" err="1"/>
              <a:t>olecular</a:t>
            </a:r>
            <a:r>
              <a:rPr lang="de-DE" i="1" dirty="0"/>
              <a:t> </a:t>
            </a:r>
            <a:r>
              <a:rPr lang="de-DE" b="1" dirty="0"/>
              <a:t>O</a:t>
            </a:r>
            <a:r>
              <a:rPr lang="de-DE" dirty="0"/>
              <a:t>rbital</a:t>
            </a:r>
            <a:r>
              <a:rPr lang="de-DE" i="1" dirty="0"/>
              <a:t>   </a:t>
            </a:r>
            <a:r>
              <a:rPr lang="de-DE" dirty="0"/>
              <a:t>(LUMO)</a:t>
            </a:r>
          </a:p>
          <a:p>
            <a:pPr marL="0" indent="0">
              <a:buNone/>
            </a:pPr>
            <a:br>
              <a:rPr lang="de-DE" b="0" dirty="0">
                <a:ea typeface="Cambria Math" panose="02040503050406030204" pitchFamily="18" charset="0"/>
              </a:rPr>
            </a:b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5989DD-6F0B-46DD-8006-0A3B2CA62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EB4B90-953F-4029-AF6B-C7B3EF27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62088" y="6252061"/>
            <a:ext cx="9002598" cy="447108"/>
          </a:xfrm>
        </p:spPr>
        <p:txBody>
          <a:bodyPr/>
          <a:lstStyle/>
          <a:p>
            <a:r>
              <a:rPr lang="en-US" dirty="0"/>
              <a:t>1. Physics of Organic Semiconductors, Wolfgang </a:t>
            </a:r>
            <a:r>
              <a:rPr lang="en-US" dirty="0" err="1"/>
              <a:t>Brütting</a:t>
            </a:r>
            <a:r>
              <a:rPr lang="en-US" dirty="0"/>
              <a:t>, 2005, Wiley-VCH</a:t>
            </a:r>
          </a:p>
          <a:p>
            <a:r>
              <a:rPr lang="en-US" dirty="0"/>
              <a:t>2. Molecular Orbital Analysis of Ethene </a:t>
            </a:r>
            <a:r>
              <a:rPr lang="en-US" dirty="0" err="1"/>
              <a:t>Dimerisation</a:t>
            </a:r>
            <a:r>
              <a:rPr lang="en-US" dirty="0"/>
              <a:t>, Dr. Ian Hunt, http://www.chem.ucalgary.ca/courses/351/Carey5th/Ch10/ch10-6-4.html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9E575-CBF9-4DA9-BA8B-FDDC2912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921" y="1802947"/>
            <a:ext cx="3103345" cy="36039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518DFD1-99EA-46C1-8414-01138148EC5C}"/>
              </a:ext>
            </a:extLst>
          </p:cNvPr>
          <p:cNvSpPr txBox="1"/>
          <p:nvPr/>
        </p:nvSpPr>
        <p:spPr>
          <a:xfrm>
            <a:off x="9184456" y="5478435"/>
            <a:ext cx="189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HOMO &amp; LUMO </a:t>
            </a:r>
          </a:p>
          <a:p>
            <a:r>
              <a:rPr lang="de-DE" dirty="0"/>
              <a:t>von Ethene</a:t>
            </a:r>
            <a:r>
              <a:rPr lang="de-DE" baseline="30000" dirty="0"/>
              <a:t>2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0693921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Microsoft Office PowerPoint</Application>
  <PresentationFormat>Breitbild</PresentationFormat>
  <Paragraphs>236</Paragraphs>
  <Slides>24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Gill Sans MT</vt:lpstr>
      <vt:lpstr>Impact</vt:lpstr>
      <vt:lpstr>Badge</vt:lpstr>
      <vt:lpstr>Adobe Acrobat Document</vt:lpstr>
      <vt:lpstr>OLEDS</vt:lpstr>
      <vt:lpstr>Agenda</vt:lpstr>
      <vt:lpstr>Organische Festkörper</vt:lpstr>
      <vt:lpstr>π-Elektronensysteme </vt:lpstr>
      <vt:lpstr>Sp2 – Hybridisierung</vt:lpstr>
      <vt:lpstr>Hybridisierung von Ethene </vt:lpstr>
      <vt:lpstr>Hybridisierung von Ethene </vt:lpstr>
      <vt:lpstr>Organische Halbleiter</vt:lpstr>
      <vt:lpstr>Organische Halbleiter</vt:lpstr>
      <vt:lpstr>Anregungszustände</vt:lpstr>
      <vt:lpstr>OLED AUFBAU</vt:lpstr>
      <vt:lpstr>Einschicht OLED</vt:lpstr>
      <vt:lpstr>eFFIZIENZ einer OLED</vt:lpstr>
      <vt:lpstr>Quantenausbeute</vt:lpstr>
      <vt:lpstr>Optimierungs Beispiel</vt:lpstr>
      <vt:lpstr>Optimierrung mit CupC -Setup-</vt:lpstr>
      <vt:lpstr>UPS Spektrum -CUPC auf ITO- </vt:lpstr>
      <vt:lpstr>Deckung von CUPC  - AFM Aufnahmen - </vt:lpstr>
      <vt:lpstr>UPS Spektrum -NPB auf CUPC auf ITO- </vt:lpstr>
      <vt:lpstr>LochInjektions Barriere</vt:lpstr>
      <vt:lpstr>Mehrschicht OLED</vt:lpstr>
      <vt:lpstr>Triplett Harvesting</vt:lpstr>
      <vt:lpstr>Ausblick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OLEDS</dc:title>
  <dc:creator>Steven Becker</dc:creator>
  <cp:lastModifiedBy>Steven Becker</cp:lastModifiedBy>
  <cp:revision>10</cp:revision>
  <dcterms:created xsi:type="dcterms:W3CDTF">2018-12-26T17:22:30Z</dcterms:created>
  <dcterms:modified xsi:type="dcterms:W3CDTF">2018-12-26T18:40:05Z</dcterms:modified>
</cp:coreProperties>
</file>